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7"/>
  </p:notesMasterIdLst>
  <p:handoutMasterIdLst>
    <p:handoutMasterId r:id="rId28"/>
  </p:handoutMasterIdLst>
  <p:sldIdLst>
    <p:sldId id="263" r:id="rId2"/>
    <p:sldId id="301" r:id="rId3"/>
    <p:sldId id="313" r:id="rId4"/>
    <p:sldId id="312" r:id="rId5"/>
    <p:sldId id="326" r:id="rId6"/>
    <p:sldId id="314" r:id="rId7"/>
    <p:sldId id="315" r:id="rId8"/>
    <p:sldId id="321" r:id="rId9"/>
    <p:sldId id="317" r:id="rId10"/>
    <p:sldId id="318" r:id="rId11"/>
    <p:sldId id="319" r:id="rId12"/>
    <p:sldId id="300" r:id="rId13"/>
    <p:sldId id="327" r:id="rId14"/>
    <p:sldId id="323" r:id="rId15"/>
    <p:sldId id="325" r:id="rId16"/>
    <p:sldId id="322" r:id="rId17"/>
    <p:sldId id="330" r:id="rId18"/>
    <p:sldId id="331" r:id="rId19"/>
    <p:sldId id="320" r:id="rId20"/>
    <p:sldId id="328" r:id="rId21"/>
    <p:sldId id="293" r:id="rId22"/>
    <p:sldId id="294" r:id="rId23"/>
    <p:sldId id="299" r:id="rId24"/>
    <p:sldId id="296" r:id="rId25"/>
    <p:sldId id="291" r:id="rId26"/>
  </p:sldIdLst>
  <p:sldSz cx="9906000" cy="6858000" type="A4"/>
  <p:notesSz cx="6794500" cy="9931400"/>
  <p:defaultTextStyle>
    <a:defPPr>
      <a:defRPr lang="fi-FI"/>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7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98" autoAdjust="0"/>
  </p:normalViewPr>
  <p:slideViewPr>
    <p:cSldViewPr showGuides="1">
      <p:cViewPr varScale="1">
        <p:scale>
          <a:sx n="111" d="100"/>
          <a:sy n="111" d="100"/>
        </p:scale>
        <p:origin x="774" y="108"/>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fi-FI" altLang="fi-FI"/>
          </a:p>
        </p:txBody>
      </p:sp>
      <p:sp>
        <p:nvSpPr>
          <p:cNvPr id="18435" name="Rectangle 3"/>
          <p:cNvSpPr>
            <a:spLocks noGrp="1" noChangeArrowheads="1"/>
          </p:cNvSpPr>
          <p:nvPr>
            <p:ph type="dt" sz="quarter" idx="1"/>
          </p:nvPr>
        </p:nvSpPr>
        <p:spPr bwMode="auto">
          <a:xfrm>
            <a:off x="3850217" y="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fi-FI" altLang="fi-FI"/>
          </a:p>
        </p:txBody>
      </p:sp>
      <p:sp>
        <p:nvSpPr>
          <p:cNvPr id="18436" name="Rectangle 4"/>
          <p:cNvSpPr>
            <a:spLocks noGrp="1" noChangeArrowheads="1"/>
          </p:cNvSpPr>
          <p:nvPr>
            <p:ph type="ftr" sz="quarter" idx="2"/>
          </p:nvPr>
        </p:nvSpPr>
        <p:spPr bwMode="auto">
          <a:xfrm>
            <a:off x="0" y="943483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fi-FI" altLang="fi-FI"/>
          </a:p>
        </p:txBody>
      </p:sp>
      <p:sp>
        <p:nvSpPr>
          <p:cNvPr id="18437" name="Rectangle 5"/>
          <p:cNvSpPr>
            <a:spLocks noGrp="1" noChangeArrowheads="1"/>
          </p:cNvSpPr>
          <p:nvPr>
            <p:ph type="sldNum" sz="quarter" idx="3"/>
          </p:nvPr>
        </p:nvSpPr>
        <p:spPr bwMode="auto">
          <a:xfrm>
            <a:off x="3850217" y="943483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481881C1-3EDA-4EEB-B922-A9EDD50B8CB0}" type="slidenum">
              <a:rPr lang="fi-FI" altLang="fi-FI"/>
              <a:pPr/>
              <a:t>‹#›</a:t>
            </a:fld>
            <a:endParaRPr lang="fi-FI" altLang="fi-FI"/>
          </a:p>
        </p:txBody>
      </p:sp>
    </p:spTree>
    <p:extLst>
      <p:ext uri="{BB962C8B-B14F-4D97-AF65-F5344CB8AC3E}">
        <p14:creationId xmlns:p14="http://schemas.microsoft.com/office/powerpoint/2010/main" val="256084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fi-FI" altLang="fi-FI"/>
          </a:p>
        </p:txBody>
      </p:sp>
      <p:sp>
        <p:nvSpPr>
          <p:cNvPr id="13315" name="Rectangle 3"/>
          <p:cNvSpPr>
            <a:spLocks noGrp="1" noChangeArrowheads="1"/>
          </p:cNvSpPr>
          <p:nvPr>
            <p:ph type="dt" idx="1"/>
          </p:nvPr>
        </p:nvSpPr>
        <p:spPr bwMode="auto">
          <a:xfrm>
            <a:off x="3850217" y="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fi-FI" altLang="fi-FI"/>
          </a:p>
        </p:txBody>
      </p:sp>
      <p:sp>
        <p:nvSpPr>
          <p:cNvPr id="13316" name="Rectangle 4"/>
          <p:cNvSpPr>
            <a:spLocks noGrp="1" noRot="1" noChangeAspect="1" noChangeArrowheads="1" noTextEdit="1"/>
          </p:cNvSpPr>
          <p:nvPr>
            <p:ph type="sldImg" idx="2"/>
          </p:nvPr>
        </p:nvSpPr>
        <p:spPr bwMode="auto">
          <a:xfrm>
            <a:off x="708025" y="744538"/>
            <a:ext cx="5378450" cy="37242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7" name="Rectangle 5"/>
          <p:cNvSpPr>
            <a:spLocks noGrp="1" noChangeArrowheads="1"/>
          </p:cNvSpPr>
          <p:nvPr>
            <p:ph type="body" sz="quarter" idx="3"/>
          </p:nvPr>
        </p:nvSpPr>
        <p:spPr bwMode="auto">
          <a:xfrm>
            <a:off x="905934" y="4717415"/>
            <a:ext cx="4982633" cy="4469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smtClean="0"/>
              <a:t>Click to edit Master text styles</a:t>
            </a:r>
          </a:p>
          <a:p>
            <a:pPr lvl="1"/>
            <a:r>
              <a:rPr lang="fi-FI" altLang="fi-FI" smtClean="0"/>
              <a:t>Second level</a:t>
            </a:r>
          </a:p>
          <a:p>
            <a:pPr lvl="2"/>
            <a:r>
              <a:rPr lang="fi-FI" altLang="fi-FI" smtClean="0"/>
              <a:t>Third level</a:t>
            </a:r>
          </a:p>
          <a:p>
            <a:pPr lvl="3"/>
            <a:r>
              <a:rPr lang="fi-FI" altLang="fi-FI" smtClean="0"/>
              <a:t>Fourth level</a:t>
            </a:r>
          </a:p>
          <a:p>
            <a:pPr lvl="4"/>
            <a:r>
              <a:rPr lang="fi-FI" altLang="fi-FI" smtClean="0"/>
              <a:t>Fifth level</a:t>
            </a:r>
          </a:p>
        </p:txBody>
      </p:sp>
      <p:sp>
        <p:nvSpPr>
          <p:cNvPr id="13318" name="Rectangle 6"/>
          <p:cNvSpPr>
            <a:spLocks noGrp="1" noChangeArrowheads="1"/>
          </p:cNvSpPr>
          <p:nvPr>
            <p:ph type="ftr" sz="quarter" idx="4"/>
          </p:nvPr>
        </p:nvSpPr>
        <p:spPr bwMode="auto">
          <a:xfrm>
            <a:off x="0" y="943483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fi-FI" altLang="fi-FI"/>
          </a:p>
        </p:txBody>
      </p:sp>
      <p:sp>
        <p:nvSpPr>
          <p:cNvPr id="13319" name="Rectangle 7"/>
          <p:cNvSpPr>
            <a:spLocks noGrp="1" noChangeArrowheads="1"/>
          </p:cNvSpPr>
          <p:nvPr>
            <p:ph type="sldNum" sz="quarter" idx="5"/>
          </p:nvPr>
        </p:nvSpPr>
        <p:spPr bwMode="auto">
          <a:xfrm>
            <a:off x="3850217" y="943483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61795A41-0E7C-43B6-8236-E81EED74C70A}" type="slidenum">
              <a:rPr lang="fi-FI" altLang="fi-FI"/>
              <a:pPr/>
              <a:t>‹#›</a:t>
            </a:fld>
            <a:endParaRPr lang="fi-FI" altLang="fi-FI"/>
          </a:p>
        </p:txBody>
      </p:sp>
    </p:spTree>
    <p:extLst>
      <p:ext uri="{BB962C8B-B14F-4D97-AF65-F5344CB8AC3E}">
        <p14:creationId xmlns:p14="http://schemas.microsoft.com/office/powerpoint/2010/main" val="2051610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21514" name="Picture 10" descr="OKM_1a_val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913938" cy="6862763"/>
          </a:xfrm>
          <a:prstGeom prst="rect">
            <a:avLst/>
          </a:prstGeom>
          <a:noFill/>
          <a:extLst>
            <a:ext uri="{909E8E84-426E-40DD-AFC4-6F175D3DCCD1}">
              <a14:hiddenFill xmlns:a14="http://schemas.microsoft.com/office/drawing/2010/main">
                <a:solidFill>
                  <a:srgbClr val="FFFFFF"/>
                </a:solidFill>
              </a14:hiddenFill>
            </a:ext>
          </a:extLst>
        </p:spPr>
      </p:pic>
      <p:sp>
        <p:nvSpPr>
          <p:cNvPr id="21507" name="Rectangle 3"/>
          <p:cNvSpPr>
            <a:spLocks noGrp="1" noChangeArrowheads="1"/>
          </p:cNvSpPr>
          <p:nvPr>
            <p:ph type="ctrTitle"/>
          </p:nvPr>
        </p:nvSpPr>
        <p:spPr>
          <a:xfrm>
            <a:off x="631825" y="1268413"/>
            <a:ext cx="8929688" cy="4321175"/>
          </a:xfrm>
        </p:spPr>
        <p:txBody>
          <a:bodyPr/>
          <a:lstStyle>
            <a:lvl1pPr>
              <a:defRPr sz="3000"/>
            </a:lvl1pPr>
          </a:lstStyle>
          <a:p>
            <a:pPr lvl="0"/>
            <a:r>
              <a:rPr lang="fi-FI" altLang="fi-FI" noProof="0" smtClean="0"/>
              <a:t>Muokkaa perustyyl. napsautt.</a:t>
            </a:r>
            <a:endParaRPr lang="fi-FI" altLang="fi-FI" noProof="0" dirty="0" smtClean="0"/>
          </a:p>
        </p:txBody>
      </p:sp>
      <p:sp>
        <p:nvSpPr>
          <p:cNvPr id="21509" name="Rectangle 5"/>
          <p:cNvSpPr>
            <a:spLocks noGrp="1" noChangeArrowheads="1"/>
          </p:cNvSpPr>
          <p:nvPr>
            <p:ph type="dt" sz="half" idx="2"/>
          </p:nvPr>
        </p:nvSpPr>
        <p:spPr>
          <a:xfrm>
            <a:off x="6392863" y="188913"/>
            <a:ext cx="2311400" cy="476250"/>
          </a:xfrm>
        </p:spPr>
        <p:txBody>
          <a:bodyPr/>
          <a:lstStyle>
            <a:lvl1pPr>
              <a:defRPr>
                <a:solidFill>
                  <a:schemeClr val="tx1"/>
                </a:solidFill>
              </a:defRPr>
            </a:lvl1pPr>
          </a:lstStyle>
          <a:p>
            <a:endParaRPr lang="fi-FI" altLang="fi-FI"/>
          </a:p>
        </p:txBody>
      </p:sp>
      <p:sp>
        <p:nvSpPr>
          <p:cNvPr id="21510" name="Rectangle 6"/>
          <p:cNvSpPr>
            <a:spLocks noGrp="1" noChangeArrowheads="1"/>
          </p:cNvSpPr>
          <p:nvPr>
            <p:ph type="ftr" sz="quarter" idx="3"/>
          </p:nvPr>
        </p:nvSpPr>
        <p:spPr>
          <a:xfrm>
            <a:off x="2720975" y="188913"/>
            <a:ext cx="3136900" cy="476250"/>
          </a:xfrm>
        </p:spPr>
        <p:txBody>
          <a:bodyPr/>
          <a:lstStyle>
            <a:lvl1pPr>
              <a:defRPr>
                <a:solidFill>
                  <a:schemeClr val="tx1"/>
                </a:solidFill>
              </a:defRPr>
            </a:lvl1pPr>
          </a:lstStyle>
          <a:p>
            <a:endParaRPr lang="fi-FI" altLang="fi-F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sz="3000"/>
            </a:lvl1pPr>
          </a:lstStyle>
          <a:p>
            <a:r>
              <a:rPr lang="fi-FI" smtClean="0"/>
              <a:t>Muokkaa perustyyl. napsautt.</a:t>
            </a:r>
            <a:endParaRPr lang="fi-FI" dirty="0"/>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Päivämäärän paikkamerkki 3"/>
          <p:cNvSpPr>
            <a:spLocks noGrp="1"/>
          </p:cNvSpPr>
          <p:nvPr>
            <p:ph type="dt" sz="half" idx="10"/>
          </p:nvPr>
        </p:nvSpPr>
        <p:spPr/>
        <p:txBody>
          <a:bodyPr/>
          <a:lstStyle>
            <a:lvl1pPr>
              <a:defRPr/>
            </a:lvl1pPr>
          </a:lstStyle>
          <a:p>
            <a:endParaRPr lang="fi-FI" altLang="fi-FI"/>
          </a:p>
        </p:txBody>
      </p:sp>
      <p:sp>
        <p:nvSpPr>
          <p:cNvPr id="5" name="Alatunnisteen paikkamerkki 4"/>
          <p:cNvSpPr>
            <a:spLocks noGrp="1"/>
          </p:cNvSpPr>
          <p:nvPr>
            <p:ph type="ftr" sz="quarter" idx="11"/>
          </p:nvPr>
        </p:nvSpPr>
        <p:spPr/>
        <p:txBody>
          <a:bodyPr/>
          <a:lstStyle>
            <a:lvl1pPr>
              <a:defRPr/>
            </a:lvl1pPr>
          </a:lstStyle>
          <a:p>
            <a:endParaRPr lang="fi-FI" altLang="fi-FI"/>
          </a:p>
        </p:txBody>
      </p:sp>
      <p:sp>
        <p:nvSpPr>
          <p:cNvPr id="6" name="Dian numeron paikkamerkki 5"/>
          <p:cNvSpPr>
            <a:spLocks noGrp="1"/>
          </p:cNvSpPr>
          <p:nvPr>
            <p:ph type="sldNum" sz="quarter" idx="12"/>
          </p:nvPr>
        </p:nvSpPr>
        <p:spPr/>
        <p:txBody>
          <a:bodyPr/>
          <a:lstStyle>
            <a:lvl1pPr>
              <a:defRPr/>
            </a:lvl1pPr>
          </a:lstStyle>
          <a:p>
            <a:fld id="{EBBE8378-5292-4B6E-AD55-8389A6CDDD3F}" type="slidenum">
              <a:rPr lang="fi-FI" altLang="fi-FI"/>
              <a:pPr/>
              <a:t>‹#›</a:t>
            </a:fld>
            <a:endParaRPr lang="fi-FI" altLang="fi-FI"/>
          </a:p>
        </p:txBody>
      </p:sp>
    </p:spTree>
    <p:extLst>
      <p:ext uri="{BB962C8B-B14F-4D97-AF65-F5344CB8AC3E}">
        <p14:creationId xmlns:p14="http://schemas.microsoft.com/office/powerpoint/2010/main" val="1932958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7058025" y="609600"/>
            <a:ext cx="2105025" cy="5486400"/>
          </a:xfrm>
        </p:spPr>
        <p:txBody>
          <a:bodyPr vert="eaVert"/>
          <a:lstStyle>
            <a:lvl1pPr>
              <a:defRPr sz="3000"/>
            </a:lvl1pPr>
          </a:lstStyle>
          <a:p>
            <a:r>
              <a:rPr lang="fi-FI" smtClean="0"/>
              <a:t>Muokkaa perustyyl. napsautt.</a:t>
            </a:r>
            <a:endParaRPr lang="fi-FI" dirty="0"/>
          </a:p>
        </p:txBody>
      </p:sp>
      <p:sp>
        <p:nvSpPr>
          <p:cNvPr id="3" name="Pystysuoran tekstin paikkamerkki 2"/>
          <p:cNvSpPr>
            <a:spLocks noGrp="1"/>
          </p:cNvSpPr>
          <p:nvPr>
            <p:ph type="body" orient="vert" idx="1"/>
          </p:nvPr>
        </p:nvSpPr>
        <p:spPr>
          <a:xfrm>
            <a:off x="742950" y="609600"/>
            <a:ext cx="6162675" cy="5486400"/>
          </a:xfrm>
        </p:spPr>
        <p:txBody>
          <a:bodyPr vert="eaVert"/>
          <a:lstStyle>
            <a:lvl1pPr>
              <a:defRPr sz="1800"/>
            </a:lvl1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Päivämäärän paikkamerkki 3"/>
          <p:cNvSpPr>
            <a:spLocks noGrp="1"/>
          </p:cNvSpPr>
          <p:nvPr>
            <p:ph type="dt" sz="half" idx="10"/>
          </p:nvPr>
        </p:nvSpPr>
        <p:spPr/>
        <p:txBody>
          <a:bodyPr/>
          <a:lstStyle>
            <a:lvl1pPr>
              <a:defRPr/>
            </a:lvl1pPr>
          </a:lstStyle>
          <a:p>
            <a:endParaRPr lang="fi-FI" altLang="fi-FI"/>
          </a:p>
        </p:txBody>
      </p:sp>
      <p:sp>
        <p:nvSpPr>
          <p:cNvPr id="5" name="Alatunnisteen paikkamerkki 4"/>
          <p:cNvSpPr>
            <a:spLocks noGrp="1"/>
          </p:cNvSpPr>
          <p:nvPr>
            <p:ph type="ftr" sz="quarter" idx="11"/>
          </p:nvPr>
        </p:nvSpPr>
        <p:spPr/>
        <p:txBody>
          <a:bodyPr/>
          <a:lstStyle>
            <a:lvl1pPr>
              <a:defRPr/>
            </a:lvl1pPr>
          </a:lstStyle>
          <a:p>
            <a:endParaRPr lang="fi-FI" altLang="fi-FI"/>
          </a:p>
        </p:txBody>
      </p:sp>
      <p:sp>
        <p:nvSpPr>
          <p:cNvPr id="6" name="Dian numeron paikkamerkki 5"/>
          <p:cNvSpPr>
            <a:spLocks noGrp="1"/>
          </p:cNvSpPr>
          <p:nvPr>
            <p:ph type="sldNum" sz="quarter" idx="12"/>
          </p:nvPr>
        </p:nvSpPr>
        <p:spPr/>
        <p:txBody>
          <a:bodyPr/>
          <a:lstStyle>
            <a:lvl1pPr>
              <a:defRPr/>
            </a:lvl1pPr>
          </a:lstStyle>
          <a:p>
            <a:fld id="{88F9733A-BA66-43FB-BEBE-767E39D5EF69}" type="slidenum">
              <a:rPr lang="fi-FI" altLang="fi-FI"/>
              <a:pPr/>
              <a:t>‹#›</a:t>
            </a:fld>
            <a:endParaRPr lang="fi-FI" altLang="fi-FI"/>
          </a:p>
        </p:txBody>
      </p:sp>
    </p:spTree>
    <p:extLst>
      <p:ext uri="{BB962C8B-B14F-4D97-AF65-F5344CB8AC3E}">
        <p14:creationId xmlns:p14="http://schemas.microsoft.com/office/powerpoint/2010/main" val="3592097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449AF2-C5B3-5449-8E80-72E9F2F3F7A7}" type="datetimeFigureOut">
              <a:rPr lang="fi-FI" smtClean="0"/>
              <a:t>2.11.2018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7767074D-0EA7-B749-97B3-947F125D2767}" type="slidenum">
              <a:rPr lang="fi-FI" smtClean="0"/>
              <a:t>‹#›</a:t>
            </a:fld>
            <a:endParaRPr lang="fi-FI"/>
          </a:p>
        </p:txBody>
      </p:sp>
    </p:spTree>
    <p:extLst>
      <p:ext uri="{BB962C8B-B14F-4D97-AF65-F5344CB8AC3E}">
        <p14:creationId xmlns:p14="http://schemas.microsoft.com/office/powerpoint/2010/main" val="23682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Osan ylätunnis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Dian numeron paikkamerkki 5"/>
          <p:cNvSpPr>
            <a:spLocks noGrp="1"/>
          </p:cNvSpPr>
          <p:nvPr>
            <p:ph type="sldNum" sz="quarter" idx="16"/>
          </p:nvPr>
        </p:nvSpPr>
        <p:spPr>
          <a:xfrm>
            <a:off x="3792429" y="6194427"/>
            <a:ext cx="2311400" cy="365125"/>
          </a:xfrm>
          <a:prstGeom prst="rect">
            <a:avLst/>
          </a:prstGeom>
        </p:spPr>
        <p:txBody>
          <a:bodyPr/>
          <a:lstStyle>
            <a:lvl1pPr algn="ctr">
              <a:defRPr sz="1100"/>
            </a:lvl1pPr>
          </a:lstStyle>
          <a:p>
            <a:fld id="{9CDC3FFB-3268-453B-B185-AB33BF655EEC}" type="slidenum">
              <a:rPr lang="fi-FI" smtClean="0"/>
              <a:t>‹#›</a:t>
            </a:fld>
            <a:endParaRPr lang="fi-FI"/>
          </a:p>
        </p:txBody>
      </p:sp>
      <p:sp>
        <p:nvSpPr>
          <p:cNvPr id="5" name="Päivämäärän paikkamerkki 3"/>
          <p:cNvSpPr>
            <a:spLocks noGrp="1"/>
          </p:cNvSpPr>
          <p:nvPr>
            <p:ph type="dt" sz="half" idx="14"/>
          </p:nvPr>
        </p:nvSpPr>
        <p:spPr>
          <a:xfrm>
            <a:off x="7099300" y="6175942"/>
            <a:ext cx="2311400" cy="365125"/>
          </a:xfrm>
          <a:prstGeom prst="rect">
            <a:avLst/>
          </a:prstGeom>
        </p:spPr>
        <p:txBody>
          <a:bodyPr/>
          <a:lstStyle>
            <a:lvl1pPr algn="r">
              <a:defRPr sz="1100"/>
            </a:lvl1pPr>
          </a:lstStyle>
          <a:p>
            <a:r>
              <a:rPr lang="fi-FI"/>
              <a:t>13.12.2017</a:t>
            </a:r>
          </a:p>
        </p:txBody>
      </p:sp>
      <p:sp>
        <p:nvSpPr>
          <p:cNvPr id="6" name="Sisällön paikkamerkki 2"/>
          <p:cNvSpPr>
            <a:spLocks noGrp="1"/>
          </p:cNvSpPr>
          <p:nvPr>
            <p:ph sz="half" idx="1"/>
          </p:nvPr>
        </p:nvSpPr>
        <p:spPr>
          <a:xfrm>
            <a:off x="536575" y="1600203"/>
            <a:ext cx="4338416" cy="4525963"/>
          </a:xfrm>
        </p:spPr>
        <p:txBody>
          <a:bodyPr/>
          <a:lstStyle>
            <a:lvl1pPr>
              <a:defRPr sz="20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Otsikko 1"/>
          <p:cNvSpPr>
            <a:spLocks noGrp="1"/>
          </p:cNvSpPr>
          <p:nvPr>
            <p:ph type="title"/>
          </p:nvPr>
        </p:nvSpPr>
        <p:spPr>
          <a:xfrm>
            <a:off x="495300" y="274638"/>
            <a:ext cx="6932634" cy="1143000"/>
          </a:xfrm>
        </p:spPr>
        <p:txBody>
          <a:bodyPr/>
          <a:lstStyle/>
          <a:p>
            <a:r>
              <a:rPr lang="en-US"/>
              <a:t>Click to edit Master title style</a:t>
            </a:r>
            <a:endParaRPr lang="fi-FI"/>
          </a:p>
        </p:txBody>
      </p:sp>
    </p:spTree>
    <p:extLst>
      <p:ext uri="{BB962C8B-B14F-4D97-AF65-F5344CB8AC3E}">
        <p14:creationId xmlns:p14="http://schemas.microsoft.com/office/powerpoint/2010/main" val="393748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sz="3000"/>
            </a:lvl1pPr>
          </a:lstStyle>
          <a:p>
            <a:r>
              <a:rPr lang="fi-FI" smtClean="0"/>
              <a:t>Muokkaa perustyyl. napsautt.</a:t>
            </a:r>
            <a:endParaRPr lang="fi-FI" dirty="0"/>
          </a:p>
        </p:txBody>
      </p:sp>
      <p:sp>
        <p:nvSpPr>
          <p:cNvPr id="3" name="Sisällön paikkamerkki 2"/>
          <p:cNvSpPr>
            <a:spLocks noGrp="1"/>
          </p:cNvSpPr>
          <p:nvPr>
            <p:ph idx="1"/>
          </p:nvPr>
        </p:nvSpPr>
        <p:spPr/>
        <p:txBody>
          <a:bodyPr/>
          <a:lstStyle>
            <a:lvl1pPr>
              <a:defRPr sz="2000"/>
            </a:lvl1pPr>
            <a:lvl2pPr>
              <a:defRPr sz="1800"/>
            </a:lvl2pPr>
            <a:lvl3pPr>
              <a:defRPr sz="1800"/>
            </a:lvl3pPr>
            <a:lvl4pPr>
              <a:defRPr sz="1800"/>
            </a:lvl4pPr>
            <a:lvl5pPr>
              <a:defRPr sz="1800"/>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Päivämäärän paikkamerkki 3"/>
          <p:cNvSpPr>
            <a:spLocks noGrp="1"/>
          </p:cNvSpPr>
          <p:nvPr>
            <p:ph type="dt" sz="half" idx="10"/>
          </p:nvPr>
        </p:nvSpPr>
        <p:spPr/>
        <p:txBody>
          <a:bodyPr/>
          <a:lstStyle>
            <a:lvl1pPr>
              <a:defRPr/>
            </a:lvl1pPr>
          </a:lstStyle>
          <a:p>
            <a:endParaRPr lang="fi-FI" altLang="fi-FI"/>
          </a:p>
        </p:txBody>
      </p:sp>
      <p:sp>
        <p:nvSpPr>
          <p:cNvPr id="5" name="Alatunnisteen paikkamerkki 4"/>
          <p:cNvSpPr>
            <a:spLocks noGrp="1"/>
          </p:cNvSpPr>
          <p:nvPr>
            <p:ph type="ftr" sz="quarter" idx="11"/>
          </p:nvPr>
        </p:nvSpPr>
        <p:spPr/>
        <p:txBody>
          <a:bodyPr/>
          <a:lstStyle>
            <a:lvl1pPr>
              <a:defRPr/>
            </a:lvl1pPr>
          </a:lstStyle>
          <a:p>
            <a:endParaRPr lang="fi-FI" altLang="fi-FI"/>
          </a:p>
        </p:txBody>
      </p:sp>
      <p:sp>
        <p:nvSpPr>
          <p:cNvPr id="6" name="Dian numeron paikkamerkki 5"/>
          <p:cNvSpPr>
            <a:spLocks noGrp="1"/>
          </p:cNvSpPr>
          <p:nvPr>
            <p:ph type="sldNum" sz="quarter" idx="12"/>
          </p:nvPr>
        </p:nvSpPr>
        <p:spPr/>
        <p:txBody>
          <a:bodyPr/>
          <a:lstStyle>
            <a:lvl1pPr>
              <a:defRPr sz="1200">
                <a:latin typeface="+mj-lt"/>
              </a:defRPr>
            </a:lvl1pPr>
          </a:lstStyle>
          <a:p>
            <a:fld id="{DFF07A49-115B-43C1-AE25-5A4E22FBC404}" type="slidenum">
              <a:rPr lang="fi-FI" altLang="fi-FI" smtClean="0"/>
              <a:pPr/>
              <a:t>‹#›</a:t>
            </a:fld>
            <a:endParaRPr lang="fi-FI" altLang="fi-FI" dirty="0"/>
          </a:p>
        </p:txBody>
      </p:sp>
    </p:spTree>
    <p:extLst>
      <p:ext uri="{BB962C8B-B14F-4D97-AF65-F5344CB8AC3E}">
        <p14:creationId xmlns:p14="http://schemas.microsoft.com/office/powerpoint/2010/main" val="1217623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82638" y="4406900"/>
            <a:ext cx="8420100" cy="1362075"/>
          </a:xfrm>
        </p:spPr>
        <p:txBody>
          <a:bodyPr anchor="t"/>
          <a:lstStyle>
            <a:lvl1pPr algn="l">
              <a:defRPr sz="3000" b="0" cap="all"/>
            </a:lvl1pPr>
          </a:lstStyle>
          <a:p>
            <a:r>
              <a:rPr lang="fi-FI" smtClean="0"/>
              <a:t>Muokkaa perustyyl. napsautt.</a:t>
            </a:r>
            <a:endParaRPr lang="fi-FI" dirty="0"/>
          </a:p>
        </p:txBody>
      </p:sp>
      <p:sp>
        <p:nvSpPr>
          <p:cNvPr id="3" name="Tekstin paikkamerkki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lvl1pPr>
              <a:defRPr/>
            </a:lvl1pPr>
          </a:lstStyle>
          <a:p>
            <a:endParaRPr lang="fi-FI" altLang="fi-FI"/>
          </a:p>
        </p:txBody>
      </p:sp>
      <p:sp>
        <p:nvSpPr>
          <p:cNvPr id="5" name="Alatunnisteen paikkamerkki 4"/>
          <p:cNvSpPr>
            <a:spLocks noGrp="1"/>
          </p:cNvSpPr>
          <p:nvPr>
            <p:ph type="ftr" sz="quarter" idx="11"/>
          </p:nvPr>
        </p:nvSpPr>
        <p:spPr/>
        <p:txBody>
          <a:bodyPr/>
          <a:lstStyle>
            <a:lvl1pPr>
              <a:defRPr/>
            </a:lvl1pPr>
          </a:lstStyle>
          <a:p>
            <a:endParaRPr lang="fi-FI" altLang="fi-FI"/>
          </a:p>
        </p:txBody>
      </p:sp>
      <p:sp>
        <p:nvSpPr>
          <p:cNvPr id="6" name="Dian numeron paikkamerkki 5"/>
          <p:cNvSpPr>
            <a:spLocks noGrp="1"/>
          </p:cNvSpPr>
          <p:nvPr>
            <p:ph type="sldNum" sz="quarter" idx="12"/>
          </p:nvPr>
        </p:nvSpPr>
        <p:spPr/>
        <p:txBody>
          <a:bodyPr/>
          <a:lstStyle>
            <a:lvl1pPr>
              <a:defRPr/>
            </a:lvl1pPr>
          </a:lstStyle>
          <a:p>
            <a:fld id="{8E0442AE-1B80-4E57-BB98-595AC821BFB6}" type="slidenum">
              <a:rPr lang="fi-FI" altLang="fi-FI"/>
              <a:pPr/>
              <a:t>‹#›</a:t>
            </a:fld>
            <a:endParaRPr lang="fi-FI" altLang="fi-FI"/>
          </a:p>
        </p:txBody>
      </p:sp>
    </p:spTree>
    <p:extLst>
      <p:ext uri="{BB962C8B-B14F-4D97-AF65-F5344CB8AC3E}">
        <p14:creationId xmlns:p14="http://schemas.microsoft.com/office/powerpoint/2010/main" val="1582018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sz="3000"/>
            </a:lvl1pPr>
          </a:lstStyle>
          <a:p>
            <a:r>
              <a:rPr lang="fi-FI" smtClean="0"/>
              <a:t>Muokkaa perustyyl. napsautt.</a:t>
            </a:r>
            <a:endParaRPr lang="fi-FI" dirty="0"/>
          </a:p>
        </p:txBody>
      </p:sp>
      <p:sp>
        <p:nvSpPr>
          <p:cNvPr id="3" name="Sisällön paikkamerkki 2"/>
          <p:cNvSpPr>
            <a:spLocks noGrp="1"/>
          </p:cNvSpPr>
          <p:nvPr>
            <p:ph sz="half" idx="1"/>
          </p:nvPr>
        </p:nvSpPr>
        <p:spPr>
          <a:xfrm>
            <a:off x="742950" y="1981200"/>
            <a:ext cx="4133850" cy="4114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Sisällön paikkamerkki 3"/>
          <p:cNvSpPr>
            <a:spLocks noGrp="1"/>
          </p:cNvSpPr>
          <p:nvPr>
            <p:ph sz="half" idx="2"/>
          </p:nvPr>
        </p:nvSpPr>
        <p:spPr>
          <a:xfrm>
            <a:off x="5029200" y="1981200"/>
            <a:ext cx="4133850" cy="4114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Päivämäärän paikkamerkki 4"/>
          <p:cNvSpPr>
            <a:spLocks noGrp="1"/>
          </p:cNvSpPr>
          <p:nvPr>
            <p:ph type="dt" sz="half" idx="10"/>
          </p:nvPr>
        </p:nvSpPr>
        <p:spPr/>
        <p:txBody>
          <a:bodyPr/>
          <a:lstStyle>
            <a:lvl1pPr>
              <a:defRPr/>
            </a:lvl1pPr>
          </a:lstStyle>
          <a:p>
            <a:endParaRPr lang="fi-FI" altLang="fi-FI"/>
          </a:p>
        </p:txBody>
      </p:sp>
      <p:sp>
        <p:nvSpPr>
          <p:cNvPr id="6" name="Alatunnisteen paikkamerkki 5"/>
          <p:cNvSpPr>
            <a:spLocks noGrp="1"/>
          </p:cNvSpPr>
          <p:nvPr>
            <p:ph type="ftr" sz="quarter" idx="11"/>
          </p:nvPr>
        </p:nvSpPr>
        <p:spPr/>
        <p:txBody>
          <a:bodyPr/>
          <a:lstStyle>
            <a:lvl1pPr>
              <a:defRPr/>
            </a:lvl1pPr>
          </a:lstStyle>
          <a:p>
            <a:endParaRPr lang="fi-FI" altLang="fi-FI"/>
          </a:p>
        </p:txBody>
      </p:sp>
      <p:sp>
        <p:nvSpPr>
          <p:cNvPr id="7" name="Dian numeron paikkamerkki 6"/>
          <p:cNvSpPr>
            <a:spLocks noGrp="1"/>
          </p:cNvSpPr>
          <p:nvPr>
            <p:ph type="sldNum" sz="quarter" idx="12"/>
          </p:nvPr>
        </p:nvSpPr>
        <p:spPr/>
        <p:txBody>
          <a:bodyPr/>
          <a:lstStyle>
            <a:lvl1pPr>
              <a:defRPr/>
            </a:lvl1pPr>
          </a:lstStyle>
          <a:p>
            <a:fld id="{C2BC6DDF-5292-4465-ABD5-7800B6B11442}" type="slidenum">
              <a:rPr lang="fi-FI" altLang="fi-FI"/>
              <a:pPr/>
              <a:t>‹#›</a:t>
            </a:fld>
            <a:endParaRPr lang="fi-FI" altLang="fi-FI"/>
          </a:p>
        </p:txBody>
      </p:sp>
    </p:spTree>
    <p:extLst>
      <p:ext uri="{BB962C8B-B14F-4D97-AF65-F5344CB8AC3E}">
        <p14:creationId xmlns:p14="http://schemas.microsoft.com/office/powerpoint/2010/main" val="92960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495300" y="274638"/>
            <a:ext cx="8915400" cy="1143000"/>
          </a:xfrm>
        </p:spPr>
        <p:txBody>
          <a:bodyPr/>
          <a:lstStyle>
            <a:lvl1pPr>
              <a:defRPr sz="3000"/>
            </a:lvl1pPr>
          </a:lstStyle>
          <a:p>
            <a:r>
              <a:rPr lang="fi-FI" smtClean="0"/>
              <a:t>Muokkaa perustyyl. napsautt.</a:t>
            </a:r>
            <a:endParaRPr lang="fi-FI" dirty="0"/>
          </a:p>
        </p:txBody>
      </p:sp>
      <p:sp>
        <p:nvSpPr>
          <p:cNvPr id="3" name="Tekstin paikkamerkki 2"/>
          <p:cNvSpPr>
            <a:spLocks noGrp="1"/>
          </p:cNvSpPr>
          <p:nvPr>
            <p:ph type="body" idx="1"/>
          </p:nvPr>
        </p:nvSpPr>
        <p:spPr>
          <a:xfrm>
            <a:off x="495300" y="1535113"/>
            <a:ext cx="437673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95300" y="2174875"/>
            <a:ext cx="4376738" cy="3951288"/>
          </a:xfr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Tekstin paikkamerkki 4"/>
          <p:cNvSpPr>
            <a:spLocks noGrp="1"/>
          </p:cNvSpPr>
          <p:nvPr>
            <p:ph type="body" sz="quarter" idx="3"/>
          </p:nvPr>
        </p:nvSpPr>
        <p:spPr>
          <a:xfrm>
            <a:off x="5032375" y="1535113"/>
            <a:ext cx="437832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5032375" y="2174875"/>
            <a:ext cx="4378325" cy="3951288"/>
          </a:xfr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7" name="Päivämäärän paikkamerkki 6"/>
          <p:cNvSpPr>
            <a:spLocks noGrp="1"/>
          </p:cNvSpPr>
          <p:nvPr>
            <p:ph type="dt" sz="half" idx="10"/>
          </p:nvPr>
        </p:nvSpPr>
        <p:spPr/>
        <p:txBody>
          <a:bodyPr/>
          <a:lstStyle>
            <a:lvl1pPr>
              <a:defRPr/>
            </a:lvl1pPr>
          </a:lstStyle>
          <a:p>
            <a:endParaRPr lang="fi-FI" altLang="fi-FI"/>
          </a:p>
        </p:txBody>
      </p:sp>
      <p:sp>
        <p:nvSpPr>
          <p:cNvPr id="8" name="Alatunnisteen paikkamerkki 7"/>
          <p:cNvSpPr>
            <a:spLocks noGrp="1"/>
          </p:cNvSpPr>
          <p:nvPr>
            <p:ph type="ftr" sz="quarter" idx="11"/>
          </p:nvPr>
        </p:nvSpPr>
        <p:spPr/>
        <p:txBody>
          <a:bodyPr/>
          <a:lstStyle>
            <a:lvl1pPr>
              <a:defRPr/>
            </a:lvl1pPr>
          </a:lstStyle>
          <a:p>
            <a:endParaRPr lang="fi-FI" altLang="fi-FI"/>
          </a:p>
        </p:txBody>
      </p:sp>
      <p:sp>
        <p:nvSpPr>
          <p:cNvPr id="9" name="Dian numeron paikkamerkki 8"/>
          <p:cNvSpPr>
            <a:spLocks noGrp="1"/>
          </p:cNvSpPr>
          <p:nvPr>
            <p:ph type="sldNum" sz="quarter" idx="12"/>
          </p:nvPr>
        </p:nvSpPr>
        <p:spPr/>
        <p:txBody>
          <a:bodyPr/>
          <a:lstStyle>
            <a:lvl1pPr>
              <a:defRPr/>
            </a:lvl1pPr>
          </a:lstStyle>
          <a:p>
            <a:fld id="{85DD3905-1254-4F4A-A856-09BCD3A3D4D3}" type="slidenum">
              <a:rPr lang="fi-FI" altLang="fi-FI"/>
              <a:pPr/>
              <a:t>‹#›</a:t>
            </a:fld>
            <a:endParaRPr lang="fi-FI" altLang="fi-FI"/>
          </a:p>
        </p:txBody>
      </p:sp>
    </p:spTree>
    <p:extLst>
      <p:ext uri="{BB962C8B-B14F-4D97-AF65-F5344CB8AC3E}">
        <p14:creationId xmlns:p14="http://schemas.microsoft.com/office/powerpoint/2010/main" val="236691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sz="3000"/>
            </a:lvl1pPr>
          </a:lstStyle>
          <a:p>
            <a:r>
              <a:rPr lang="fi-FI" smtClean="0"/>
              <a:t>Muokkaa perustyyl. napsautt.</a:t>
            </a:r>
            <a:endParaRPr lang="fi-FI" dirty="0"/>
          </a:p>
        </p:txBody>
      </p:sp>
      <p:sp>
        <p:nvSpPr>
          <p:cNvPr id="3" name="Päivämäärän paikkamerkki 2"/>
          <p:cNvSpPr>
            <a:spLocks noGrp="1"/>
          </p:cNvSpPr>
          <p:nvPr>
            <p:ph type="dt" sz="half" idx="10"/>
          </p:nvPr>
        </p:nvSpPr>
        <p:spPr/>
        <p:txBody>
          <a:bodyPr/>
          <a:lstStyle>
            <a:lvl1pPr>
              <a:defRPr/>
            </a:lvl1pPr>
          </a:lstStyle>
          <a:p>
            <a:endParaRPr lang="fi-FI" altLang="fi-FI"/>
          </a:p>
        </p:txBody>
      </p:sp>
      <p:sp>
        <p:nvSpPr>
          <p:cNvPr id="4" name="Alatunnisteen paikkamerkki 3"/>
          <p:cNvSpPr>
            <a:spLocks noGrp="1"/>
          </p:cNvSpPr>
          <p:nvPr>
            <p:ph type="ftr" sz="quarter" idx="11"/>
          </p:nvPr>
        </p:nvSpPr>
        <p:spPr/>
        <p:txBody>
          <a:bodyPr/>
          <a:lstStyle>
            <a:lvl1pPr>
              <a:defRPr/>
            </a:lvl1pPr>
          </a:lstStyle>
          <a:p>
            <a:endParaRPr lang="fi-FI" altLang="fi-FI"/>
          </a:p>
        </p:txBody>
      </p:sp>
      <p:sp>
        <p:nvSpPr>
          <p:cNvPr id="5" name="Dian numeron paikkamerkki 4"/>
          <p:cNvSpPr>
            <a:spLocks noGrp="1"/>
          </p:cNvSpPr>
          <p:nvPr>
            <p:ph type="sldNum" sz="quarter" idx="12"/>
          </p:nvPr>
        </p:nvSpPr>
        <p:spPr/>
        <p:txBody>
          <a:bodyPr/>
          <a:lstStyle>
            <a:lvl1pPr>
              <a:defRPr/>
            </a:lvl1pPr>
          </a:lstStyle>
          <a:p>
            <a:fld id="{1A96E594-3422-4F08-ACAA-63DE5BB6951C}" type="slidenum">
              <a:rPr lang="fi-FI" altLang="fi-FI"/>
              <a:pPr/>
              <a:t>‹#›</a:t>
            </a:fld>
            <a:endParaRPr lang="fi-FI" altLang="fi-FI"/>
          </a:p>
        </p:txBody>
      </p:sp>
    </p:spTree>
    <p:extLst>
      <p:ext uri="{BB962C8B-B14F-4D97-AF65-F5344CB8AC3E}">
        <p14:creationId xmlns:p14="http://schemas.microsoft.com/office/powerpoint/2010/main" val="233908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lvl1pPr>
              <a:defRPr/>
            </a:lvl1pPr>
          </a:lstStyle>
          <a:p>
            <a:endParaRPr lang="fi-FI" altLang="fi-FI"/>
          </a:p>
        </p:txBody>
      </p:sp>
      <p:sp>
        <p:nvSpPr>
          <p:cNvPr id="3" name="Alatunnisteen paikkamerkki 2"/>
          <p:cNvSpPr>
            <a:spLocks noGrp="1"/>
          </p:cNvSpPr>
          <p:nvPr>
            <p:ph type="ftr" sz="quarter" idx="11"/>
          </p:nvPr>
        </p:nvSpPr>
        <p:spPr/>
        <p:txBody>
          <a:bodyPr/>
          <a:lstStyle>
            <a:lvl1pPr>
              <a:defRPr/>
            </a:lvl1pPr>
          </a:lstStyle>
          <a:p>
            <a:endParaRPr lang="fi-FI" altLang="fi-FI"/>
          </a:p>
        </p:txBody>
      </p:sp>
      <p:sp>
        <p:nvSpPr>
          <p:cNvPr id="4" name="Dian numeron paikkamerkki 3"/>
          <p:cNvSpPr>
            <a:spLocks noGrp="1"/>
          </p:cNvSpPr>
          <p:nvPr>
            <p:ph type="sldNum" sz="quarter" idx="12"/>
          </p:nvPr>
        </p:nvSpPr>
        <p:spPr/>
        <p:txBody>
          <a:bodyPr/>
          <a:lstStyle>
            <a:lvl1pPr>
              <a:defRPr/>
            </a:lvl1pPr>
          </a:lstStyle>
          <a:p>
            <a:fld id="{29C16524-618B-4AD1-8311-8DE9EF704437}" type="slidenum">
              <a:rPr lang="fi-FI" altLang="fi-FI"/>
              <a:pPr/>
              <a:t>‹#›</a:t>
            </a:fld>
            <a:endParaRPr lang="fi-FI" altLang="fi-FI"/>
          </a:p>
        </p:txBody>
      </p:sp>
    </p:spTree>
    <p:extLst>
      <p:ext uri="{BB962C8B-B14F-4D97-AF65-F5344CB8AC3E}">
        <p14:creationId xmlns:p14="http://schemas.microsoft.com/office/powerpoint/2010/main" val="1499762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95300" y="273050"/>
            <a:ext cx="3259138" cy="1162050"/>
          </a:xfrm>
        </p:spPr>
        <p:txBody>
          <a:bodyPr anchor="b"/>
          <a:lstStyle>
            <a:lvl1pPr algn="l">
              <a:defRPr sz="2000" b="1"/>
            </a:lvl1pPr>
          </a:lstStyle>
          <a:p>
            <a:r>
              <a:rPr lang="fi-FI" smtClean="0"/>
              <a:t>Muokkaa perustyyl. napsautt.</a:t>
            </a:r>
            <a:endParaRPr lang="fi-FI" dirty="0"/>
          </a:p>
        </p:txBody>
      </p:sp>
      <p:sp>
        <p:nvSpPr>
          <p:cNvPr id="3" name="Sisällön paikkamerkki 2"/>
          <p:cNvSpPr>
            <a:spLocks noGrp="1"/>
          </p:cNvSpPr>
          <p:nvPr>
            <p:ph idx="1"/>
          </p:nvPr>
        </p:nvSpPr>
        <p:spPr>
          <a:xfrm>
            <a:off x="3873500" y="273050"/>
            <a:ext cx="5537200"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Tekstin paikkamerkki 3"/>
          <p:cNvSpPr>
            <a:spLocks noGrp="1"/>
          </p:cNvSpPr>
          <p:nvPr>
            <p:ph type="body" sz="half" idx="2"/>
          </p:nvPr>
        </p:nvSpPr>
        <p:spPr>
          <a:xfrm>
            <a:off x="495300" y="1435100"/>
            <a:ext cx="3259138" cy="4691063"/>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a:defRPr/>
            </a:lvl1pPr>
          </a:lstStyle>
          <a:p>
            <a:endParaRPr lang="fi-FI" altLang="fi-FI"/>
          </a:p>
        </p:txBody>
      </p:sp>
      <p:sp>
        <p:nvSpPr>
          <p:cNvPr id="6" name="Alatunnisteen paikkamerkki 5"/>
          <p:cNvSpPr>
            <a:spLocks noGrp="1"/>
          </p:cNvSpPr>
          <p:nvPr>
            <p:ph type="ftr" sz="quarter" idx="11"/>
          </p:nvPr>
        </p:nvSpPr>
        <p:spPr/>
        <p:txBody>
          <a:bodyPr/>
          <a:lstStyle>
            <a:lvl1pPr>
              <a:defRPr/>
            </a:lvl1pPr>
          </a:lstStyle>
          <a:p>
            <a:endParaRPr lang="fi-FI" altLang="fi-FI"/>
          </a:p>
        </p:txBody>
      </p:sp>
      <p:sp>
        <p:nvSpPr>
          <p:cNvPr id="7" name="Dian numeron paikkamerkki 6"/>
          <p:cNvSpPr>
            <a:spLocks noGrp="1"/>
          </p:cNvSpPr>
          <p:nvPr>
            <p:ph type="sldNum" sz="quarter" idx="12"/>
          </p:nvPr>
        </p:nvSpPr>
        <p:spPr/>
        <p:txBody>
          <a:bodyPr/>
          <a:lstStyle>
            <a:lvl1pPr>
              <a:defRPr/>
            </a:lvl1pPr>
          </a:lstStyle>
          <a:p>
            <a:fld id="{16962D16-B3D4-450C-85AB-99FC8B67C925}" type="slidenum">
              <a:rPr lang="fi-FI" altLang="fi-FI"/>
              <a:pPr/>
              <a:t>‹#›</a:t>
            </a:fld>
            <a:endParaRPr lang="fi-FI" altLang="fi-FI"/>
          </a:p>
        </p:txBody>
      </p:sp>
    </p:spTree>
    <p:extLst>
      <p:ext uri="{BB962C8B-B14F-4D97-AF65-F5344CB8AC3E}">
        <p14:creationId xmlns:p14="http://schemas.microsoft.com/office/powerpoint/2010/main" val="3109513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941513" y="4800600"/>
            <a:ext cx="5943600" cy="566738"/>
          </a:xfrm>
        </p:spPr>
        <p:txBody>
          <a:bodyPr anchor="b"/>
          <a:lstStyle>
            <a:lvl1pPr algn="l">
              <a:defRPr sz="2000" b="1"/>
            </a:lvl1pPr>
          </a:lstStyle>
          <a:p>
            <a:r>
              <a:rPr lang="fi-FI" smtClean="0"/>
              <a:t>Muokkaa perustyyl. napsautt.</a:t>
            </a:r>
            <a:endParaRPr lang="fi-FI" dirty="0"/>
          </a:p>
        </p:txBody>
      </p:sp>
      <p:sp>
        <p:nvSpPr>
          <p:cNvPr id="3" name="Kuvan paikkamerkki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Lisää kuva napsauttamalla kuvaketta</a:t>
            </a:r>
            <a:endParaRPr lang="fi-FI"/>
          </a:p>
        </p:txBody>
      </p:sp>
      <p:sp>
        <p:nvSpPr>
          <p:cNvPr id="4" name="Tekstin paikkamerkki 3"/>
          <p:cNvSpPr>
            <a:spLocks noGrp="1"/>
          </p:cNvSpPr>
          <p:nvPr>
            <p:ph type="body" sz="half" idx="2"/>
          </p:nvPr>
        </p:nvSpPr>
        <p:spPr>
          <a:xfrm>
            <a:off x="1941513" y="5367338"/>
            <a:ext cx="59436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a:defRPr/>
            </a:lvl1pPr>
          </a:lstStyle>
          <a:p>
            <a:endParaRPr lang="fi-FI" altLang="fi-FI"/>
          </a:p>
        </p:txBody>
      </p:sp>
      <p:sp>
        <p:nvSpPr>
          <p:cNvPr id="6" name="Alatunnisteen paikkamerkki 5"/>
          <p:cNvSpPr>
            <a:spLocks noGrp="1"/>
          </p:cNvSpPr>
          <p:nvPr>
            <p:ph type="ftr" sz="quarter" idx="11"/>
          </p:nvPr>
        </p:nvSpPr>
        <p:spPr/>
        <p:txBody>
          <a:bodyPr/>
          <a:lstStyle>
            <a:lvl1pPr>
              <a:defRPr/>
            </a:lvl1pPr>
          </a:lstStyle>
          <a:p>
            <a:endParaRPr lang="fi-FI" altLang="fi-FI"/>
          </a:p>
        </p:txBody>
      </p:sp>
      <p:sp>
        <p:nvSpPr>
          <p:cNvPr id="7" name="Dian numeron paikkamerkki 6"/>
          <p:cNvSpPr>
            <a:spLocks noGrp="1"/>
          </p:cNvSpPr>
          <p:nvPr>
            <p:ph type="sldNum" sz="quarter" idx="12"/>
          </p:nvPr>
        </p:nvSpPr>
        <p:spPr/>
        <p:txBody>
          <a:bodyPr/>
          <a:lstStyle>
            <a:lvl1pPr>
              <a:defRPr/>
            </a:lvl1pPr>
          </a:lstStyle>
          <a:p>
            <a:fld id="{59DA081B-3342-43C2-A9B8-E1B8B514F416}" type="slidenum">
              <a:rPr lang="fi-FI" altLang="fi-FI"/>
              <a:pPr/>
              <a:t>‹#›</a:t>
            </a:fld>
            <a:endParaRPr lang="fi-FI" altLang="fi-FI"/>
          </a:p>
        </p:txBody>
      </p:sp>
    </p:spTree>
    <p:extLst>
      <p:ext uri="{BB962C8B-B14F-4D97-AF65-F5344CB8AC3E}">
        <p14:creationId xmlns:p14="http://schemas.microsoft.com/office/powerpoint/2010/main" val="3386724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OKM_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925050" cy="68707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dirty="0" smtClean="0"/>
              <a:t>Muokkaa </a:t>
            </a:r>
            <a:r>
              <a:rPr lang="fi-FI" altLang="fi-FI" dirty="0" err="1" smtClean="0"/>
              <a:t>perustyyl</a:t>
            </a:r>
            <a:r>
              <a:rPr lang="fi-FI" altLang="fi-FI" dirty="0" smtClean="0"/>
              <a:t>. </a:t>
            </a:r>
            <a:r>
              <a:rPr lang="fi-FI" altLang="fi-FI" dirty="0" err="1" smtClean="0"/>
              <a:t>napsautt</a:t>
            </a:r>
            <a:r>
              <a:rPr lang="fi-FI" altLang="fi-FI" dirty="0" smtClean="0"/>
              <a:t>.</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dirty="0" smtClean="0"/>
              <a:t>Muokkaa tekstin perustyylejä napsauttamalla</a:t>
            </a:r>
          </a:p>
          <a:p>
            <a:pPr lvl="1"/>
            <a:r>
              <a:rPr lang="fi-FI" altLang="fi-FI" dirty="0" smtClean="0"/>
              <a:t>toinen taso</a:t>
            </a:r>
          </a:p>
          <a:p>
            <a:pPr lvl="2"/>
            <a:r>
              <a:rPr lang="fi-FI" altLang="fi-FI" dirty="0" smtClean="0"/>
              <a:t>kolmas taso</a:t>
            </a:r>
          </a:p>
          <a:p>
            <a:pPr lvl="3"/>
            <a:r>
              <a:rPr lang="fi-FI" altLang="fi-FI" dirty="0" smtClean="0"/>
              <a:t>neljäs taso</a:t>
            </a:r>
          </a:p>
          <a:p>
            <a:pPr lvl="4"/>
            <a:r>
              <a:rPr lang="fi-FI" altLang="fi-FI" dirty="0" smtClean="0"/>
              <a:t>viides taso</a:t>
            </a:r>
          </a:p>
        </p:txBody>
      </p:sp>
      <p:sp>
        <p:nvSpPr>
          <p:cNvPr id="1028" name="Rectangle 4"/>
          <p:cNvSpPr>
            <a:spLocks noGrp="1" noChangeArrowheads="1"/>
          </p:cNvSpPr>
          <p:nvPr>
            <p:ph type="dt" sz="half" idx="2"/>
          </p:nvPr>
        </p:nvSpPr>
        <p:spPr bwMode="auto">
          <a:xfrm>
            <a:off x="7713663" y="549275"/>
            <a:ext cx="2063750" cy="28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solidFill>
                  <a:srgbClr val="000000"/>
                </a:solidFill>
                <a:latin typeface="+mj-lt"/>
              </a:defRPr>
            </a:lvl1pPr>
          </a:lstStyle>
          <a:p>
            <a:endParaRPr lang="fi-FI" altLang="fi-FI"/>
          </a:p>
        </p:txBody>
      </p:sp>
      <p:sp>
        <p:nvSpPr>
          <p:cNvPr id="1029" name="Rectangle 5"/>
          <p:cNvSpPr>
            <a:spLocks noGrp="1" noChangeArrowheads="1"/>
          </p:cNvSpPr>
          <p:nvPr>
            <p:ph type="ftr" sz="quarter" idx="3"/>
          </p:nvPr>
        </p:nvSpPr>
        <p:spPr bwMode="auto">
          <a:xfrm>
            <a:off x="6537325" y="115888"/>
            <a:ext cx="3224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mj-lt"/>
              </a:defRPr>
            </a:lvl1pPr>
          </a:lstStyle>
          <a:p>
            <a:endParaRPr lang="fi-FI" altLang="fi-FI"/>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atin typeface="Akzidenz Grotesk BE" pitchFamily="34" charset="0"/>
              </a:defRPr>
            </a:lvl1pPr>
          </a:lstStyle>
          <a:p>
            <a:fld id="{3A3A8BCA-ED9D-4C0A-ACE8-BD417F5EF6C3}" type="slidenum">
              <a:rPr lang="fi-FI" altLang="fi-FI" smtClean="0"/>
              <a:pPr/>
              <a:t>‹#›</a:t>
            </a:fld>
            <a:endParaRPr lang="fi-FI" altLang="fi-FI"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1" fontAlgn="base" hangingPunct="1">
        <a:spcBef>
          <a:spcPct val="0"/>
        </a:spcBef>
        <a:spcAft>
          <a:spcPct val="0"/>
        </a:spcAft>
        <a:defRPr sz="30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2pPr>
      <a:lvl3pPr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3pPr>
      <a:lvl4pPr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4pPr>
      <a:lvl5pPr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5pPr>
      <a:lvl6pPr marL="457200"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6pPr>
      <a:lvl7pPr marL="914400"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7pPr>
      <a:lvl8pPr marL="1371600"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8pPr>
      <a:lvl9pPr marL="1828800"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a:solidFill>
            <a:srgbClr val="000000"/>
          </a:solidFill>
          <a:latin typeface="+mj-lt"/>
        </a:defRPr>
      </a:lvl2pPr>
      <a:lvl3pPr marL="1143000" indent="-228600" algn="l" rtl="0" eaLnBrk="1" fontAlgn="base" hangingPunct="1">
        <a:spcBef>
          <a:spcPct val="20000"/>
        </a:spcBef>
        <a:spcAft>
          <a:spcPct val="0"/>
        </a:spcAft>
        <a:buChar char="•"/>
        <a:defRPr sz="1800">
          <a:solidFill>
            <a:srgbClr val="000000"/>
          </a:solidFill>
          <a:latin typeface="+mj-lt"/>
        </a:defRPr>
      </a:lvl3pPr>
      <a:lvl4pPr marL="1600200" indent="-228600" algn="l" rtl="0" eaLnBrk="1" fontAlgn="base" hangingPunct="1">
        <a:spcBef>
          <a:spcPct val="20000"/>
        </a:spcBef>
        <a:spcAft>
          <a:spcPct val="0"/>
        </a:spcAft>
        <a:buChar char="–"/>
        <a:defRPr sz="1800">
          <a:solidFill>
            <a:srgbClr val="000000"/>
          </a:solidFill>
          <a:latin typeface="+mj-lt"/>
        </a:defRPr>
      </a:lvl4pPr>
      <a:lvl5pPr marL="2057400" indent="-228600" algn="l" rtl="0" eaLnBrk="1" fontAlgn="base" hangingPunct="1">
        <a:spcBef>
          <a:spcPct val="20000"/>
        </a:spcBef>
        <a:spcAft>
          <a:spcPct val="0"/>
        </a:spcAft>
        <a:buChar char="»"/>
        <a:defRPr sz="1800">
          <a:solidFill>
            <a:srgbClr val="000000"/>
          </a:solidFill>
          <a:latin typeface="+mj-lt"/>
        </a:defRPr>
      </a:lvl5pPr>
      <a:lvl6pPr marL="2514600" indent="-228600" algn="l" rtl="0" eaLnBrk="1" fontAlgn="base" hangingPunct="1">
        <a:spcBef>
          <a:spcPct val="20000"/>
        </a:spcBef>
        <a:spcAft>
          <a:spcPct val="0"/>
        </a:spcAft>
        <a:buChar char="»"/>
        <a:defRPr sz="1600">
          <a:solidFill>
            <a:srgbClr val="000000"/>
          </a:solidFill>
          <a:latin typeface="+mj-lt"/>
        </a:defRPr>
      </a:lvl6pPr>
      <a:lvl7pPr marL="2971800" indent="-228600" algn="l" rtl="0" eaLnBrk="1" fontAlgn="base" hangingPunct="1">
        <a:spcBef>
          <a:spcPct val="20000"/>
        </a:spcBef>
        <a:spcAft>
          <a:spcPct val="0"/>
        </a:spcAft>
        <a:buChar char="»"/>
        <a:defRPr sz="1600">
          <a:solidFill>
            <a:srgbClr val="000000"/>
          </a:solidFill>
          <a:latin typeface="+mj-lt"/>
        </a:defRPr>
      </a:lvl7pPr>
      <a:lvl8pPr marL="3429000" indent="-228600" algn="l" rtl="0" eaLnBrk="1" fontAlgn="base" hangingPunct="1">
        <a:spcBef>
          <a:spcPct val="20000"/>
        </a:spcBef>
        <a:spcAft>
          <a:spcPct val="0"/>
        </a:spcAft>
        <a:buChar char="»"/>
        <a:defRPr sz="1600">
          <a:solidFill>
            <a:srgbClr val="000000"/>
          </a:solidFill>
          <a:latin typeface="+mj-lt"/>
        </a:defRPr>
      </a:lvl8pPr>
      <a:lvl9pPr marL="3886200" indent="-228600" algn="l" rtl="0" eaLnBrk="1" fontAlgn="base" hangingPunct="1">
        <a:spcBef>
          <a:spcPct val="20000"/>
        </a:spcBef>
        <a:spcAft>
          <a:spcPct val="0"/>
        </a:spcAft>
        <a:buChar char="»"/>
        <a:defRPr sz="1600">
          <a:solidFill>
            <a:srgbClr val="000000"/>
          </a:solidFill>
          <a:latin typeface="+mj-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vimeo.com/264376234/1d3edea09d" TargetMode="Externa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46D51-4D8D-1C41-AB81-6FBCF60BDAC0}"/>
              </a:ext>
            </a:extLst>
          </p:cNvPr>
          <p:cNvSpPr>
            <a:spLocks noGrp="1"/>
          </p:cNvSpPr>
          <p:nvPr>
            <p:ph type="ctrTitle"/>
          </p:nvPr>
        </p:nvSpPr>
        <p:spPr>
          <a:xfrm>
            <a:off x="128464" y="-459432"/>
            <a:ext cx="9649072" cy="3024336"/>
          </a:xfrm>
        </p:spPr>
        <p:txBody>
          <a:bodyPr>
            <a:noAutofit/>
          </a:bodyPr>
          <a:lstStyle/>
          <a:p>
            <a:r>
              <a:rPr lang="fi-FI" sz="4800" b="1" dirty="0">
                <a:solidFill>
                  <a:schemeClr val="accent1">
                    <a:lumMod val="75000"/>
                  </a:schemeClr>
                </a:solidFill>
                <a:hlinkClick r:id="rId2"/>
              </a:rPr>
              <a:t>Uusi lukio tukee ja </a:t>
            </a:r>
            <a:r>
              <a:rPr lang="fi-FI" sz="4800" b="1" dirty="0" smtClean="0">
                <a:solidFill>
                  <a:schemeClr val="accent1">
                    <a:lumMod val="75000"/>
                  </a:schemeClr>
                </a:solidFill>
                <a:hlinkClick r:id="rId2"/>
              </a:rPr>
              <a:t>innostaa!</a:t>
            </a:r>
            <a:r>
              <a:rPr lang="fi-FI" sz="4800" dirty="0">
                <a:solidFill>
                  <a:schemeClr val="accent1">
                    <a:lumMod val="75000"/>
                  </a:schemeClr>
                </a:solidFill>
                <a:hlinkClick r:id="rId2"/>
              </a:rPr>
              <a:t/>
            </a:r>
            <a:br>
              <a:rPr lang="fi-FI" sz="4800" dirty="0">
                <a:solidFill>
                  <a:schemeClr val="accent1">
                    <a:lumMod val="75000"/>
                  </a:schemeClr>
                </a:solidFill>
                <a:hlinkClick r:id="rId2"/>
              </a:rPr>
            </a:br>
            <a:endParaRPr lang="fi-FI" sz="4800" dirty="0">
              <a:solidFill>
                <a:schemeClr val="accent1">
                  <a:lumMod val="75000"/>
                </a:schemeClr>
              </a:solidFill>
            </a:endParaRPr>
          </a:p>
        </p:txBody>
      </p:sp>
      <p:pic>
        <p:nvPicPr>
          <p:cNvPr id="8" name="Picture 9">
            <a:extLst>
              <a:ext uri="{FF2B5EF4-FFF2-40B4-BE49-F238E27FC236}">
                <a16:creationId xmlns:a16="http://schemas.microsoft.com/office/drawing/2014/main" id="{BF7A4082-D2D0-FB44-8357-3E615F5E3523}"/>
              </a:ext>
            </a:extLst>
          </p:cNvPr>
          <p:cNvPicPr>
            <a:picLocks noChangeAspect="1"/>
          </p:cNvPicPr>
          <p:nvPr/>
        </p:nvPicPr>
        <p:blipFill>
          <a:blip r:embed="rId3"/>
          <a:stretch>
            <a:fillRect/>
          </a:stretch>
        </p:blipFill>
        <p:spPr>
          <a:xfrm>
            <a:off x="3152800" y="1916833"/>
            <a:ext cx="6267549" cy="3525495"/>
          </a:xfrm>
          <a:prstGeom prst="rect">
            <a:avLst/>
          </a:prstGeom>
        </p:spPr>
      </p:pic>
      <p:pic>
        <p:nvPicPr>
          <p:cNvPr id="9" name="Picture 6">
            <a:extLst>
              <a:ext uri="{FF2B5EF4-FFF2-40B4-BE49-F238E27FC236}">
                <a16:creationId xmlns:a16="http://schemas.microsoft.com/office/drawing/2014/main" id="{CBCBBFD9-AA68-2F4B-BD66-72407B4DE5E1}"/>
              </a:ext>
            </a:extLst>
          </p:cNvPr>
          <p:cNvPicPr>
            <a:picLocks noChangeAspect="1"/>
          </p:cNvPicPr>
          <p:nvPr/>
        </p:nvPicPr>
        <p:blipFill>
          <a:blip r:embed="rId4"/>
          <a:stretch>
            <a:fillRect/>
          </a:stretch>
        </p:blipFill>
        <p:spPr>
          <a:xfrm>
            <a:off x="128464" y="3861048"/>
            <a:ext cx="2849333" cy="1941581"/>
          </a:xfrm>
          <a:prstGeom prst="rect">
            <a:avLst/>
          </a:prstGeom>
        </p:spPr>
      </p:pic>
    </p:spTree>
    <p:extLst>
      <p:ext uri="{BB962C8B-B14F-4D97-AF65-F5344CB8AC3E}">
        <p14:creationId xmlns:p14="http://schemas.microsoft.com/office/powerpoint/2010/main" val="2632368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VIY\Valokuvia\rodeolta ostettuja\Nuoret\opiskel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6618" y="2132856"/>
            <a:ext cx="4426902" cy="28213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5174D-8ED5-F44A-8268-3EE23B40281C}"/>
              </a:ext>
            </a:extLst>
          </p:cNvPr>
          <p:cNvSpPr txBox="1"/>
          <p:nvPr/>
        </p:nvSpPr>
        <p:spPr>
          <a:xfrm>
            <a:off x="345762" y="1988840"/>
            <a:ext cx="5730920" cy="4278094"/>
          </a:xfrm>
          <a:prstGeom prst="rect">
            <a:avLst/>
          </a:prstGeom>
          <a:noFill/>
        </p:spPr>
        <p:txBody>
          <a:bodyPr wrap="square" rtlCol="0">
            <a:spAutoFit/>
          </a:bodyPr>
          <a:lstStyle/>
          <a:p>
            <a:pPr marL="457200" lvl="0" indent="-457200">
              <a:buFont typeface="Arial" panose="020B0604020202020204" pitchFamily="34" charset="0"/>
              <a:buChar char="•"/>
            </a:pPr>
            <a:r>
              <a:rPr lang="fi-FI" dirty="0" smtClean="0">
                <a:latin typeface="Arial" panose="020B0604020202020204" pitchFamily="34" charset="0"/>
                <a:cs typeface="Arial" panose="020B0604020202020204" pitchFamily="34" charset="0"/>
              </a:rPr>
              <a:t>tutustua korkeakouluopintoihin </a:t>
            </a:r>
            <a:br>
              <a:rPr lang="fi-FI" dirty="0" smtClean="0">
                <a:latin typeface="Arial" panose="020B0604020202020204" pitchFamily="34" charset="0"/>
                <a:cs typeface="Arial" panose="020B0604020202020204" pitchFamily="34" charset="0"/>
              </a:rPr>
            </a:br>
            <a:r>
              <a:rPr lang="fi-FI" dirty="0" smtClean="0">
                <a:latin typeface="Arial" panose="020B0604020202020204" pitchFamily="34" charset="0"/>
                <a:cs typeface="Arial" panose="020B0604020202020204" pitchFamily="34" charset="0"/>
              </a:rPr>
              <a:t>ja työelämään,</a:t>
            </a:r>
            <a:br>
              <a:rPr lang="fi-FI" dirty="0" smtClean="0">
                <a:latin typeface="Arial" panose="020B0604020202020204" pitchFamily="34" charset="0"/>
                <a:cs typeface="Arial" panose="020B0604020202020204" pitchFamily="34" charset="0"/>
              </a:rPr>
            </a:br>
            <a:endParaRPr lang="fi-FI" dirty="0" smtClean="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fi-FI" dirty="0" smtClean="0">
                <a:latin typeface="Arial" panose="020B0604020202020204" pitchFamily="34" charset="0"/>
                <a:cs typeface="Arial" panose="020B0604020202020204" pitchFamily="34" charset="0"/>
              </a:rPr>
              <a:t>kansainvälistymiseen</a:t>
            </a:r>
            <a:r>
              <a:rPr lang="fi-FI" dirty="0">
                <a:latin typeface="Arial" panose="020B0604020202020204" pitchFamily="34" charset="0"/>
                <a:cs typeface="Arial" panose="020B0604020202020204" pitchFamily="34" charset="0"/>
              </a:rPr>
              <a:t> </a:t>
            </a:r>
            <a:r>
              <a:rPr lang="fi-FI" dirty="0" smtClean="0">
                <a:latin typeface="Arial" panose="020B0604020202020204" pitchFamily="34" charset="0"/>
                <a:cs typeface="Arial" panose="020B0604020202020204" pitchFamily="34" charset="0"/>
              </a:rPr>
              <a:t>ja</a:t>
            </a:r>
            <a:br>
              <a:rPr lang="fi-FI" dirty="0" smtClean="0">
                <a:latin typeface="Arial" panose="020B0604020202020204" pitchFamily="34" charset="0"/>
                <a:cs typeface="Arial" panose="020B0604020202020204" pitchFamily="34" charset="0"/>
              </a:rPr>
            </a:br>
            <a:endParaRPr lang="fi-FI"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fi-FI" dirty="0">
                <a:latin typeface="Arial" panose="020B0604020202020204" pitchFamily="34" charset="0"/>
                <a:cs typeface="Arial" panose="020B0604020202020204" pitchFamily="34" charset="0"/>
              </a:rPr>
              <a:t>uusia ylioppilaskoe aiempaa </a:t>
            </a:r>
            <a:r>
              <a:rPr lang="fi-FI" dirty="0" smtClean="0">
                <a:latin typeface="Arial" panose="020B0604020202020204" pitchFamily="34" charset="0"/>
                <a:cs typeface="Arial" panose="020B0604020202020204" pitchFamily="34" charset="0"/>
              </a:rPr>
              <a:t>useammin.</a:t>
            </a:r>
            <a:r>
              <a:rPr lang="fi-FI" sz="2800" dirty="0">
                <a:latin typeface="Arial" panose="020B0604020202020204" pitchFamily="34" charset="0"/>
                <a:cs typeface="Arial" panose="020B0604020202020204" pitchFamily="34" charset="0"/>
              </a:rPr>
              <a:t/>
            </a:r>
            <a:br>
              <a:rPr lang="fi-FI" sz="2800" dirty="0">
                <a:latin typeface="Arial" panose="020B0604020202020204" pitchFamily="34" charset="0"/>
                <a:cs typeface="Arial" panose="020B0604020202020204" pitchFamily="34" charset="0"/>
              </a:rPr>
            </a:br>
            <a:endParaRPr lang="fi-FI" sz="2800" dirty="0"/>
          </a:p>
          <a:p>
            <a:pPr lvl="0"/>
            <a:endParaRPr lang="fi-FI" sz="2800" dirty="0" smtClean="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endParaRPr lang="fi-FI" dirty="0"/>
          </a:p>
          <a:p>
            <a:endParaRPr lang="fi-FI" dirty="0"/>
          </a:p>
        </p:txBody>
      </p:sp>
      <p:sp>
        <p:nvSpPr>
          <p:cNvPr id="2" name="Tekstiruutu 1"/>
          <p:cNvSpPr txBox="1"/>
          <p:nvPr/>
        </p:nvSpPr>
        <p:spPr>
          <a:xfrm>
            <a:off x="509999" y="764704"/>
            <a:ext cx="6473247" cy="584775"/>
          </a:xfrm>
          <a:prstGeom prst="rect">
            <a:avLst/>
          </a:prstGeom>
          <a:noFill/>
        </p:spPr>
        <p:txBody>
          <a:bodyPr wrap="none" rtlCol="0">
            <a:spAutoFit/>
          </a:bodyPr>
          <a:lstStyle/>
          <a:p>
            <a:r>
              <a:rPr lang="fi-FI" sz="3200" dirty="0" smtClean="0">
                <a:solidFill>
                  <a:schemeClr val="accent1">
                    <a:lumMod val="75000"/>
                  </a:schemeClr>
                </a:solidFill>
                <a:latin typeface="+mn-lt"/>
              </a:rPr>
              <a:t>Opiskelijalle lisää mahdollisuuksia </a:t>
            </a:r>
            <a:endParaRPr lang="fi-FI" sz="3200" dirty="0">
              <a:solidFill>
                <a:schemeClr val="accent1">
                  <a:lumMod val="75000"/>
                </a:schemeClr>
              </a:solidFill>
              <a:latin typeface="+mn-lt"/>
            </a:endParaRPr>
          </a:p>
        </p:txBody>
      </p:sp>
      <p:sp>
        <p:nvSpPr>
          <p:cNvPr id="3" name="Tekstiruutu 2"/>
          <p:cNvSpPr txBox="1"/>
          <p:nvPr/>
        </p:nvSpPr>
        <p:spPr>
          <a:xfrm>
            <a:off x="785375" y="5119696"/>
            <a:ext cx="8842485" cy="1077218"/>
          </a:xfrm>
          <a:prstGeom prst="rect">
            <a:avLst/>
          </a:prstGeom>
          <a:noFill/>
        </p:spPr>
        <p:txBody>
          <a:bodyPr wrap="none" rtlCol="0">
            <a:spAutoFit/>
          </a:bodyPr>
          <a:lstStyle/>
          <a:p>
            <a:r>
              <a:rPr lang="fi-FI" sz="2000" dirty="0"/>
              <a:t>Opiskelijalähtöisyyden vahvistamisella ja opintojen </a:t>
            </a:r>
            <a:r>
              <a:rPr lang="fi-FI" sz="2000" dirty="0" smtClean="0"/>
              <a:t>henkilökohtaistamisella   </a:t>
            </a:r>
          </a:p>
          <a:p>
            <a:r>
              <a:rPr lang="fi-FI" sz="2000" b="1" dirty="0" smtClean="0"/>
              <a:t>lisätään </a:t>
            </a:r>
            <a:r>
              <a:rPr lang="fi-FI" sz="2000" b="1" dirty="0"/>
              <a:t>opiskelumotivaatiota ja opintojen mielekkyyttä. </a:t>
            </a:r>
          </a:p>
          <a:p>
            <a:endParaRPr lang="fi-FI" dirty="0"/>
          </a:p>
        </p:txBody>
      </p:sp>
    </p:spTree>
    <p:extLst>
      <p:ext uri="{BB962C8B-B14F-4D97-AF65-F5344CB8AC3E}">
        <p14:creationId xmlns:p14="http://schemas.microsoft.com/office/powerpoint/2010/main" val="3724464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janeju1\AppData\Local\Microsoft\Windows\Temporary Internet Files\Content.Outlook\1L8BY887\uusilukio_opetustilann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7012" y="620688"/>
            <a:ext cx="4608511" cy="25922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5">
            <a:extLst>
              <a:ext uri="{FF2B5EF4-FFF2-40B4-BE49-F238E27FC236}">
                <a16:creationId xmlns:a16="http://schemas.microsoft.com/office/drawing/2014/main" id="{203C3F20-B14D-8B47-910E-5DD80680E07F}"/>
              </a:ext>
            </a:extLst>
          </p:cNvPr>
          <p:cNvSpPr txBox="1"/>
          <p:nvPr/>
        </p:nvSpPr>
        <p:spPr>
          <a:xfrm>
            <a:off x="541638" y="2708920"/>
            <a:ext cx="7992888" cy="3170099"/>
          </a:xfrm>
          <a:prstGeom prst="rect">
            <a:avLst/>
          </a:prstGeom>
          <a:noFill/>
        </p:spPr>
        <p:txBody>
          <a:bodyPr wrap="square" rtlCol="0">
            <a:spAutoFit/>
          </a:bodyPr>
          <a:lstStyle/>
          <a:p>
            <a:pPr lvl="0"/>
            <a:r>
              <a:rPr lang="fi-FI" sz="2200" b="1" dirty="0" smtClean="0"/>
              <a:t>Opettajalle</a:t>
            </a:r>
            <a:r>
              <a:rPr lang="fi-FI" sz="2200" dirty="0" smtClean="0"/>
              <a:t> mahdollisuuksia: </a:t>
            </a:r>
            <a:br>
              <a:rPr lang="fi-FI" sz="2200" dirty="0" smtClean="0"/>
            </a:br>
            <a:endParaRPr lang="fi-FI" sz="2200" dirty="0"/>
          </a:p>
          <a:p>
            <a:pPr marL="342900" lvl="0" indent="-342900">
              <a:buFont typeface="Arial" panose="020B0604020202020204" pitchFamily="34" charset="0"/>
              <a:buChar char="•"/>
            </a:pPr>
            <a:r>
              <a:rPr lang="fi-FI" sz="2200" dirty="0" smtClean="0"/>
              <a:t>uudistaa </a:t>
            </a:r>
            <a:r>
              <a:rPr lang="fi-FI" sz="2200" dirty="0"/>
              <a:t>omaa </a:t>
            </a:r>
            <a:r>
              <a:rPr lang="fi-FI" sz="2200" dirty="0" smtClean="0"/>
              <a:t>osaamistaan,</a:t>
            </a:r>
            <a:endParaRPr lang="fi-FI" sz="2200" dirty="0" smtClean="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fi-FI" sz="2200" dirty="0" smtClean="0">
                <a:latin typeface="Arial" panose="020B0604020202020204" pitchFamily="34" charset="0"/>
                <a:cs typeface="Arial" panose="020B0604020202020204" pitchFamily="34" charset="0"/>
              </a:rPr>
              <a:t>kehittää </a:t>
            </a:r>
            <a:r>
              <a:rPr lang="fi-FI" sz="2200" dirty="0">
                <a:latin typeface="Arial" panose="020B0604020202020204" pitchFamily="34" charset="0"/>
                <a:cs typeface="Arial" panose="020B0604020202020204" pitchFamily="34" charset="0"/>
              </a:rPr>
              <a:t>yhteistyöhön ja </a:t>
            </a:r>
            <a:r>
              <a:rPr lang="fi-FI" sz="2200" dirty="0" smtClean="0">
                <a:latin typeface="Arial" panose="020B0604020202020204" pitchFamily="34" charset="0"/>
                <a:cs typeface="Arial" panose="020B0604020202020204" pitchFamily="34" charset="0"/>
              </a:rPr>
              <a:t>yhteisöllisyyteen  perustuvaa toimintakulttuuria, </a:t>
            </a:r>
            <a:endParaRPr lang="fi-FI"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i-FI" sz="2200" dirty="0" smtClean="0">
                <a:latin typeface="Arial" panose="020B0604020202020204" pitchFamily="34" charset="0"/>
                <a:cs typeface="Arial" panose="020B0604020202020204" pitchFamily="34" charset="0"/>
              </a:rPr>
              <a:t>opettaa yhdessä toisten aineiden opettajien kanssa ja</a:t>
            </a:r>
          </a:p>
          <a:p>
            <a:pPr marL="342900" indent="-342900">
              <a:buFont typeface="Arial" panose="020B0604020202020204" pitchFamily="34" charset="0"/>
              <a:buChar char="•"/>
            </a:pPr>
            <a:r>
              <a:rPr lang="fi-FI" sz="2200" dirty="0" smtClean="0">
                <a:latin typeface="Arial" panose="020B0604020202020204" pitchFamily="34" charset="0"/>
                <a:cs typeface="Arial" panose="020B0604020202020204" pitchFamily="34" charset="0"/>
              </a:rPr>
              <a:t>tehdä </a:t>
            </a:r>
            <a:r>
              <a:rPr lang="fi-FI" sz="2200" dirty="0">
                <a:latin typeface="Arial" panose="020B0604020202020204" pitchFamily="34" charset="0"/>
                <a:cs typeface="Arial" panose="020B0604020202020204" pitchFamily="34" charset="0"/>
              </a:rPr>
              <a:t>yhteistyötä muiden lukioiden, korkeakoulujen ja työelämän </a:t>
            </a:r>
            <a:r>
              <a:rPr lang="fi-FI" sz="2200" dirty="0" smtClean="0">
                <a:latin typeface="Arial" panose="020B0604020202020204" pitchFamily="34" charset="0"/>
                <a:cs typeface="Arial" panose="020B0604020202020204" pitchFamily="34" charset="0"/>
              </a:rPr>
              <a:t>kanssa.</a:t>
            </a:r>
            <a:endParaRPr lang="fi-FI" sz="2200" dirty="0">
              <a:latin typeface="Arial" panose="020B0604020202020204" pitchFamily="34" charset="0"/>
              <a:cs typeface="Arial" panose="020B0604020202020204" pitchFamily="34" charset="0"/>
            </a:endParaRPr>
          </a:p>
          <a:p>
            <a:endParaRPr lang="fi-FI" b="1" dirty="0" smtClean="0">
              <a:latin typeface="Arial" panose="020B0604020202020204" pitchFamily="34" charset="0"/>
              <a:cs typeface="Arial" panose="020B0604020202020204" pitchFamily="34" charset="0"/>
            </a:endParaRPr>
          </a:p>
        </p:txBody>
      </p:sp>
      <p:sp>
        <p:nvSpPr>
          <p:cNvPr id="3" name="Suorakulmio 2"/>
          <p:cNvSpPr/>
          <p:nvPr/>
        </p:nvSpPr>
        <p:spPr>
          <a:xfrm>
            <a:off x="435102" y="411920"/>
            <a:ext cx="8099441" cy="1569660"/>
          </a:xfrm>
          <a:prstGeom prst="rect">
            <a:avLst/>
          </a:prstGeom>
        </p:spPr>
        <p:txBody>
          <a:bodyPr wrap="square">
            <a:spAutoFit/>
          </a:bodyPr>
          <a:lstStyle/>
          <a:p>
            <a:pPr lvl="0"/>
            <a:r>
              <a:rPr lang="fi-FI" sz="3200" dirty="0">
                <a:solidFill>
                  <a:schemeClr val="accent1">
                    <a:lumMod val="75000"/>
                  </a:schemeClr>
                </a:solidFill>
                <a:latin typeface="+mn-lt"/>
                <a:cs typeface="Arial" panose="020B0604020202020204" pitchFamily="34" charset="0"/>
              </a:rPr>
              <a:t>Yhdessä tekeminen </a:t>
            </a:r>
            <a:r>
              <a:rPr lang="fi-FI" sz="3200" dirty="0" smtClean="0">
                <a:solidFill>
                  <a:schemeClr val="accent1">
                    <a:lumMod val="75000"/>
                  </a:schemeClr>
                </a:solidFill>
                <a:latin typeface="+mn-lt"/>
                <a:cs typeface="Arial" panose="020B0604020202020204" pitchFamily="34" charset="0"/>
              </a:rPr>
              <a:t/>
            </a:r>
            <a:br>
              <a:rPr lang="fi-FI" sz="3200" dirty="0" smtClean="0">
                <a:solidFill>
                  <a:schemeClr val="accent1">
                    <a:lumMod val="75000"/>
                  </a:schemeClr>
                </a:solidFill>
                <a:latin typeface="+mn-lt"/>
                <a:cs typeface="Arial" panose="020B0604020202020204" pitchFamily="34" charset="0"/>
              </a:rPr>
            </a:br>
            <a:r>
              <a:rPr lang="fi-FI" sz="3200" dirty="0" smtClean="0">
                <a:solidFill>
                  <a:schemeClr val="accent1">
                    <a:lumMod val="75000"/>
                  </a:schemeClr>
                </a:solidFill>
                <a:latin typeface="+mn-lt"/>
                <a:cs typeface="Arial" panose="020B0604020202020204" pitchFamily="34" charset="0"/>
              </a:rPr>
              <a:t>lisää </a:t>
            </a:r>
            <a:r>
              <a:rPr lang="fi-FI" sz="3200" dirty="0">
                <a:solidFill>
                  <a:schemeClr val="accent1">
                    <a:lumMod val="75000"/>
                  </a:schemeClr>
                </a:solidFill>
                <a:latin typeface="+mn-lt"/>
                <a:cs typeface="Arial" panose="020B0604020202020204" pitchFamily="34" charset="0"/>
              </a:rPr>
              <a:t>hyvinvointia ja </a:t>
            </a:r>
            <a:endParaRPr lang="fi-FI" sz="3200" dirty="0" smtClean="0">
              <a:solidFill>
                <a:schemeClr val="accent1">
                  <a:lumMod val="75000"/>
                </a:schemeClr>
              </a:solidFill>
              <a:latin typeface="+mn-lt"/>
              <a:cs typeface="Arial" panose="020B0604020202020204" pitchFamily="34" charset="0"/>
            </a:endParaRPr>
          </a:p>
          <a:p>
            <a:pPr lvl="0"/>
            <a:r>
              <a:rPr lang="fi-FI" sz="3200" dirty="0" smtClean="0">
                <a:solidFill>
                  <a:schemeClr val="accent1">
                    <a:lumMod val="75000"/>
                  </a:schemeClr>
                </a:solidFill>
                <a:latin typeface="+mn-lt"/>
                <a:cs typeface="Arial" panose="020B0604020202020204" pitchFamily="34" charset="0"/>
              </a:rPr>
              <a:t>jaksamista</a:t>
            </a:r>
            <a:endParaRPr lang="fi-FI" sz="3200" dirty="0">
              <a:solidFill>
                <a:schemeClr val="accent1">
                  <a:lumMod val="75000"/>
                </a:schemeClr>
              </a:solidFill>
              <a:latin typeface="+mn-lt"/>
              <a:cs typeface="Arial" panose="020B0604020202020204" pitchFamily="34" charset="0"/>
            </a:endParaRPr>
          </a:p>
        </p:txBody>
      </p:sp>
    </p:spTree>
    <p:extLst>
      <p:ext uri="{BB962C8B-B14F-4D97-AF65-F5344CB8AC3E}">
        <p14:creationId xmlns:p14="http://schemas.microsoft.com/office/powerpoint/2010/main" val="2434677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p:cNvSpPr>
            <a:spLocks noGrp="1"/>
          </p:cNvSpPr>
          <p:nvPr>
            <p:ph type="title"/>
          </p:nvPr>
        </p:nvSpPr>
        <p:spPr>
          <a:xfrm>
            <a:off x="742950" y="587524"/>
            <a:ext cx="6356350" cy="794792"/>
          </a:xfrm>
        </p:spPr>
        <p:txBody>
          <a:bodyPr/>
          <a:lstStyle/>
          <a:p>
            <a:pPr algn="l"/>
            <a:r>
              <a:rPr lang="fi-FI" sz="3200" dirty="0">
                <a:solidFill>
                  <a:schemeClr val="accent1">
                    <a:lumMod val="75000"/>
                  </a:schemeClr>
                </a:solidFill>
                <a:cs typeface="Arial" panose="020B0604020202020204" pitchFamily="34" charset="0"/>
              </a:rPr>
              <a:t>Lukioasetus</a:t>
            </a:r>
            <a:r>
              <a:rPr lang="fi-FI" sz="3200" dirty="0"/>
              <a:t/>
            </a:r>
            <a:br>
              <a:rPr lang="fi-FI" sz="3200" dirty="0"/>
            </a:br>
            <a:endParaRPr lang="fi-FI" sz="3200" dirty="0">
              <a:solidFill>
                <a:schemeClr val="accent1">
                  <a:lumMod val="75000"/>
                </a:schemeClr>
              </a:solidFill>
              <a:latin typeface="+mn-lt"/>
              <a:cs typeface="Arial" panose="020B0604020202020204" pitchFamily="34" charset="0"/>
            </a:endParaRPr>
          </a:p>
        </p:txBody>
      </p:sp>
      <p:sp>
        <p:nvSpPr>
          <p:cNvPr id="6" name="Sisällön paikkamerkki 5"/>
          <p:cNvSpPr>
            <a:spLocks noGrp="1"/>
          </p:cNvSpPr>
          <p:nvPr>
            <p:ph idx="1"/>
          </p:nvPr>
        </p:nvSpPr>
        <p:spPr>
          <a:xfrm>
            <a:off x="742950" y="1382316"/>
            <a:ext cx="8420100" cy="4539208"/>
          </a:xfrm>
        </p:spPr>
        <p:txBody>
          <a:bodyPr/>
          <a:lstStyle/>
          <a:p>
            <a:r>
              <a:rPr lang="fi-FI" dirty="0" smtClean="0"/>
              <a:t>Koulutuksen valtakunnallisissa tavoitteissa kansainvälisyysvalmiudet. </a:t>
            </a:r>
          </a:p>
          <a:p>
            <a:r>
              <a:rPr lang="fi-FI" dirty="0" smtClean="0"/>
              <a:t>Opetuksen mitoituksen perustana opintopisteet.</a:t>
            </a:r>
          </a:p>
          <a:p>
            <a:r>
              <a:rPr lang="fi-FI" dirty="0" smtClean="0"/>
              <a:t>Pakolliset ja valinnaiset opinnot liitteissä, ei erillisessä asetuksessa</a:t>
            </a:r>
          </a:p>
          <a:p>
            <a:pPr lvl="1"/>
            <a:r>
              <a:rPr lang="fi-FI" dirty="0" smtClean="0"/>
              <a:t>Lukiodiplomit</a:t>
            </a:r>
          </a:p>
          <a:p>
            <a:pPr lvl="1"/>
            <a:r>
              <a:rPr lang="fi-FI" dirty="0" smtClean="0"/>
              <a:t>Valinnaisia opintoja ei jaotella syventäviin ja soveltaviin</a:t>
            </a:r>
          </a:p>
          <a:p>
            <a:pPr lvl="1"/>
            <a:r>
              <a:rPr lang="fi-FI" dirty="0" smtClean="0"/>
              <a:t>Koulutuksen järjestäjä määrittää opintojaksojen laajuuden</a:t>
            </a:r>
          </a:p>
          <a:p>
            <a:r>
              <a:rPr lang="fi-FI" dirty="0" smtClean="0"/>
              <a:t>Arviointi edelleen asteikolla 4-10.</a:t>
            </a:r>
          </a:p>
          <a:p>
            <a:r>
              <a:rPr lang="fi-FI" dirty="0" smtClean="0"/>
              <a:t>Päivänavaukset eivät ole välttämättömiä.</a:t>
            </a:r>
          </a:p>
          <a:p>
            <a:r>
              <a:rPr lang="fi-FI" dirty="0" smtClean="0"/>
              <a:t>Säädökset lukion erityisopettajan kelpoisuudesta.</a:t>
            </a:r>
          </a:p>
        </p:txBody>
      </p:sp>
      <p:sp>
        <p:nvSpPr>
          <p:cNvPr id="4" name="Dian numeron paikkamerkki 3"/>
          <p:cNvSpPr>
            <a:spLocks noGrp="1"/>
          </p:cNvSpPr>
          <p:nvPr>
            <p:ph type="sldNum" sz="quarter" idx="12"/>
          </p:nvPr>
        </p:nvSpPr>
        <p:spPr/>
        <p:txBody>
          <a:bodyPr/>
          <a:lstStyle/>
          <a:p>
            <a:endParaRPr lang="fi-FI" dirty="0"/>
          </a:p>
        </p:txBody>
      </p:sp>
      <p:pic>
        <p:nvPicPr>
          <p:cNvPr id="2" name="Kuva 1"/>
          <p:cNvPicPr>
            <a:picLocks noChangeAspect="1"/>
          </p:cNvPicPr>
          <p:nvPr/>
        </p:nvPicPr>
        <p:blipFill>
          <a:blip r:embed="rId2"/>
          <a:stretch>
            <a:fillRect/>
          </a:stretch>
        </p:blipFill>
        <p:spPr>
          <a:xfrm>
            <a:off x="6969224" y="4293096"/>
            <a:ext cx="2851414" cy="2412504"/>
          </a:xfrm>
          <a:prstGeom prst="rect">
            <a:avLst/>
          </a:prstGeom>
        </p:spPr>
      </p:pic>
    </p:spTree>
    <p:extLst>
      <p:ext uri="{BB962C8B-B14F-4D97-AF65-F5344CB8AC3E}">
        <p14:creationId xmlns:p14="http://schemas.microsoft.com/office/powerpoint/2010/main" val="1461886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endParaRPr lang="fi-FI" altLang="fi-FI" dirty="0"/>
          </a:p>
        </p:txBody>
      </p:sp>
      <p:pic>
        <p:nvPicPr>
          <p:cNvPr id="3" name="Kuv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3448"/>
            <a:ext cx="9993560" cy="6851848"/>
          </a:xfrm>
          <a:prstGeom prst="rect">
            <a:avLst/>
          </a:prstGeom>
        </p:spPr>
      </p:pic>
      <p:sp>
        <p:nvSpPr>
          <p:cNvPr id="4" name="Tekstiruutu 3"/>
          <p:cNvSpPr txBox="1"/>
          <p:nvPr/>
        </p:nvSpPr>
        <p:spPr>
          <a:xfrm>
            <a:off x="2576736" y="476672"/>
            <a:ext cx="6006773" cy="1200329"/>
          </a:xfrm>
          <a:prstGeom prst="rect">
            <a:avLst/>
          </a:prstGeom>
          <a:noFill/>
        </p:spPr>
        <p:txBody>
          <a:bodyPr wrap="none" rtlCol="0">
            <a:spAutoFit/>
          </a:bodyPr>
          <a:lstStyle/>
          <a:p>
            <a:r>
              <a:rPr lang="fi-FI" sz="3600" dirty="0" smtClean="0">
                <a:solidFill>
                  <a:schemeClr val="bg1"/>
                </a:solidFill>
              </a:rPr>
              <a:t>Lukioiden ja korkeakoulujen </a:t>
            </a:r>
          </a:p>
          <a:p>
            <a:r>
              <a:rPr lang="fi-FI" sz="3600" dirty="0" smtClean="0">
                <a:solidFill>
                  <a:schemeClr val="bg1"/>
                </a:solidFill>
              </a:rPr>
              <a:t>yhteistyö lisääntyy</a:t>
            </a:r>
            <a:endParaRPr lang="fi-FI" sz="3600" dirty="0">
              <a:solidFill>
                <a:schemeClr val="bg1"/>
              </a:solidFill>
            </a:endParaRPr>
          </a:p>
        </p:txBody>
      </p:sp>
    </p:spTree>
    <p:extLst>
      <p:ext uri="{BB962C8B-B14F-4D97-AF65-F5344CB8AC3E}">
        <p14:creationId xmlns:p14="http://schemas.microsoft.com/office/powerpoint/2010/main" val="14863796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44488" y="5760"/>
            <a:ext cx="8420100" cy="974968"/>
          </a:xfrm>
        </p:spPr>
        <p:txBody>
          <a:bodyPr/>
          <a:lstStyle/>
          <a:p>
            <a:r>
              <a:rPr lang="fi-FI" sz="3200" dirty="0" smtClean="0">
                <a:solidFill>
                  <a:schemeClr val="accent1">
                    <a:lumMod val="75000"/>
                  </a:schemeClr>
                </a:solidFill>
              </a:rPr>
              <a:t/>
            </a:r>
            <a:br>
              <a:rPr lang="fi-FI" sz="3200" dirty="0" smtClean="0">
                <a:solidFill>
                  <a:schemeClr val="accent1">
                    <a:lumMod val="75000"/>
                  </a:schemeClr>
                </a:solidFill>
              </a:rPr>
            </a:br>
            <a:r>
              <a:rPr lang="fi-FI" sz="3200" dirty="0" smtClean="0">
                <a:solidFill>
                  <a:schemeClr val="accent1">
                    <a:lumMod val="75000"/>
                  </a:schemeClr>
                </a:solidFill>
              </a:rPr>
              <a:t>Lukiolaki tiivistää lukioiden ja korkeakoulujen yhteistyötä</a:t>
            </a:r>
            <a:endParaRPr lang="fi-FI" sz="3200" dirty="0">
              <a:solidFill>
                <a:schemeClr val="accent1">
                  <a:lumMod val="75000"/>
                </a:schemeClr>
              </a:solidFill>
            </a:endParaRPr>
          </a:p>
        </p:txBody>
      </p:sp>
      <p:sp>
        <p:nvSpPr>
          <p:cNvPr id="3" name="Sisällön paikkamerkki 2"/>
          <p:cNvSpPr>
            <a:spLocks noGrp="1"/>
          </p:cNvSpPr>
          <p:nvPr>
            <p:ph idx="1"/>
          </p:nvPr>
        </p:nvSpPr>
        <p:spPr>
          <a:xfrm>
            <a:off x="742950" y="980728"/>
            <a:ext cx="8890570" cy="4114800"/>
          </a:xfrm>
        </p:spPr>
        <p:txBody>
          <a:bodyPr/>
          <a:lstStyle/>
          <a:p>
            <a:endParaRPr lang="fi-FI" sz="2400" dirty="0" smtClean="0"/>
          </a:p>
          <a:p>
            <a:r>
              <a:rPr lang="fi-FI" dirty="0" smtClean="0"/>
              <a:t>Koulutuksen </a:t>
            </a:r>
            <a:r>
              <a:rPr lang="fi-FI" dirty="0"/>
              <a:t>järjestäjän tulee olla </a:t>
            </a:r>
            <a:r>
              <a:rPr lang="fi-FI" i="1" dirty="0"/>
              <a:t>yhteistyössä </a:t>
            </a:r>
            <a:r>
              <a:rPr lang="fi-FI" dirty="0"/>
              <a:t>perusopetuksen, lukiokoulutuksen, ammatillisen koulutuksen ja muun koulutuksen järjestäjien, </a:t>
            </a:r>
            <a:r>
              <a:rPr lang="fi-FI" i="1" dirty="0"/>
              <a:t>korkeakoulujen </a:t>
            </a:r>
            <a:r>
              <a:rPr lang="fi-FI" dirty="0"/>
              <a:t>sekä työ- ja elinkeinoelämän toimijoiden kanssa</a:t>
            </a:r>
            <a:r>
              <a:rPr lang="fi-FI" dirty="0" smtClean="0"/>
              <a:t>.</a:t>
            </a:r>
          </a:p>
          <a:p>
            <a:pPr marL="0" indent="0">
              <a:buNone/>
            </a:pPr>
            <a:endParaRPr lang="fi-FI" dirty="0" smtClean="0"/>
          </a:p>
          <a:p>
            <a:r>
              <a:rPr lang="fi-FI" dirty="0" smtClean="0"/>
              <a:t>Oppimäärän </a:t>
            </a:r>
            <a:r>
              <a:rPr lang="fi-FI" dirty="0"/>
              <a:t>mukainen </a:t>
            </a:r>
            <a:r>
              <a:rPr lang="fi-FI" i="1" dirty="0"/>
              <a:t>opetus ja opintojen ohjaus on järjestettävä </a:t>
            </a:r>
            <a:r>
              <a:rPr lang="fi-FI" dirty="0"/>
              <a:t>siten, että opiskelijalla on mahdollisuus yksilöllisiin opintoja koskeviin valintoihin omassa oppilaitoksessaan sekä koulutuksen järjestäjän muiden oppilaitosten, </a:t>
            </a:r>
            <a:r>
              <a:rPr lang="fi-FI" i="1" dirty="0"/>
              <a:t>korkeakoulujen</a:t>
            </a:r>
            <a:r>
              <a:rPr lang="fi-FI" dirty="0"/>
              <a:t> ja muiden koulutuksen järjestäjien antamaa opetusta hyväksi käyttäen. </a:t>
            </a:r>
            <a:endParaRPr lang="fi-FI" dirty="0" smtClean="0"/>
          </a:p>
          <a:p>
            <a:pPr marL="0" indent="0">
              <a:buNone/>
            </a:pPr>
            <a:endParaRPr lang="fi-FI" dirty="0"/>
          </a:p>
          <a:p>
            <a:r>
              <a:rPr lang="fi-FI" i="1" dirty="0"/>
              <a:t>Osa lukiokoulutuksen oppimäärän opinnoista on järjestettävä yhteistyössä yhden tai useamman korkeakoulun kanssa. </a:t>
            </a:r>
          </a:p>
          <a:p>
            <a:endParaRPr lang="fi-FI" sz="2400" dirty="0"/>
          </a:p>
        </p:txBody>
      </p:sp>
      <p:sp>
        <p:nvSpPr>
          <p:cNvPr id="4" name="Dian numeron paikkamerkki 3"/>
          <p:cNvSpPr>
            <a:spLocks noGrp="1"/>
          </p:cNvSpPr>
          <p:nvPr>
            <p:ph type="sldNum" sz="quarter" idx="12"/>
          </p:nvPr>
        </p:nvSpPr>
        <p:spPr/>
        <p:txBody>
          <a:bodyPr/>
          <a:lstStyle/>
          <a:p>
            <a:endParaRPr lang="fi-FI" altLang="fi-FI" dirty="0"/>
          </a:p>
        </p:txBody>
      </p:sp>
    </p:spTree>
    <p:extLst>
      <p:ext uri="{BB962C8B-B14F-4D97-AF65-F5344CB8AC3E}">
        <p14:creationId xmlns:p14="http://schemas.microsoft.com/office/powerpoint/2010/main" val="1674462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846" y="548680"/>
            <a:ext cx="8420100" cy="864096"/>
          </a:xfrm>
        </p:spPr>
        <p:txBody>
          <a:bodyPr/>
          <a:lstStyle/>
          <a:p>
            <a:r>
              <a:rPr lang="fi-FI" sz="3200" dirty="0" smtClean="0">
                <a:solidFill>
                  <a:schemeClr val="accent1">
                    <a:lumMod val="75000"/>
                  </a:schemeClr>
                </a:solidFill>
              </a:rPr>
              <a:t>Korkeakoulut sopineet yhteistyöstä</a:t>
            </a:r>
            <a:endParaRPr lang="fi-FI" sz="3200" dirty="0">
              <a:solidFill>
                <a:schemeClr val="accent1">
                  <a:lumMod val="75000"/>
                </a:schemeClr>
              </a:solidFill>
            </a:endParaRPr>
          </a:p>
        </p:txBody>
      </p:sp>
      <p:sp>
        <p:nvSpPr>
          <p:cNvPr id="3" name="Sisällön paikkamerkki 2"/>
          <p:cNvSpPr>
            <a:spLocks noGrp="1"/>
          </p:cNvSpPr>
          <p:nvPr>
            <p:ph idx="1"/>
          </p:nvPr>
        </p:nvSpPr>
        <p:spPr>
          <a:xfrm>
            <a:off x="716080" y="1484784"/>
            <a:ext cx="8989448" cy="4114800"/>
          </a:xfrm>
        </p:spPr>
        <p:txBody>
          <a:bodyPr/>
          <a:lstStyle/>
          <a:p>
            <a:pPr marL="0" indent="0">
              <a:buNone/>
            </a:pPr>
            <a:endParaRPr lang="fi-FI" sz="2400" dirty="0" smtClean="0"/>
          </a:p>
          <a:p>
            <a:pPr marL="0" indent="0">
              <a:buNone/>
            </a:pPr>
            <a:r>
              <a:rPr lang="fi-FI" sz="2400" dirty="0" smtClean="0"/>
              <a:t>Korkeakoulujen </a:t>
            </a:r>
            <a:r>
              <a:rPr lang="fi-FI" sz="2400" dirty="0"/>
              <a:t>tulossopimukset 2017-2020:</a:t>
            </a:r>
          </a:p>
          <a:p>
            <a:r>
              <a:rPr lang="fi-FI" sz="2400" dirty="0" smtClean="0"/>
              <a:t>Korkeakoulut </a:t>
            </a:r>
            <a:r>
              <a:rPr lang="fi-FI" sz="2400" dirty="0"/>
              <a:t>lisäävät yhteistyötä toisen asteen koulutuksen järjestäjien kanssa korkeakouluopintoihin siirtymisen </a:t>
            </a:r>
            <a:r>
              <a:rPr lang="fi-FI" sz="2400" dirty="0" smtClean="0"/>
              <a:t>nopeuttamiseksi.</a:t>
            </a:r>
            <a:endParaRPr lang="fi-FI" sz="2400" dirty="0"/>
          </a:p>
          <a:p>
            <a:r>
              <a:rPr lang="fi-FI" sz="2400" dirty="0" smtClean="0"/>
              <a:t>Toisen </a:t>
            </a:r>
            <a:r>
              <a:rPr lang="fi-FI" sz="2400" dirty="0"/>
              <a:t>asteen kanssa tehtävä yhteistyö on korkeakoulutus ja tutkimus 2030 –visiotyössä yksi keskeinen kehittämisalue joustavien opintopolkujen rakentamiseksi ja suomalaisten koulutustason </a:t>
            </a:r>
            <a:r>
              <a:rPr lang="fi-FI" sz="2400" dirty="0" smtClean="0"/>
              <a:t>nostamiseksi.</a:t>
            </a:r>
            <a:endParaRPr lang="fi-FI" sz="2400" dirty="0"/>
          </a:p>
          <a:p>
            <a:pPr marL="0" indent="0">
              <a:buNone/>
            </a:pPr>
            <a:endParaRPr lang="fi-FI" dirty="0"/>
          </a:p>
          <a:p>
            <a:endParaRPr lang="fi-FI" dirty="0"/>
          </a:p>
        </p:txBody>
      </p:sp>
      <p:sp>
        <p:nvSpPr>
          <p:cNvPr id="4" name="Dian numeron paikkamerkki 3"/>
          <p:cNvSpPr>
            <a:spLocks noGrp="1"/>
          </p:cNvSpPr>
          <p:nvPr>
            <p:ph type="sldNum" sz="quarter" idx="12"/>
          </p:nvPr>
        </p:nvSpPr>
        <p:spPr/>
        <p:txBody>
          <a:bodyPr/>
          <a:lstStyle/>
          <a:p>
            <a:endParaRPr lang="fi-FI" altLang="fi-FI" dirty="0"/>
          </a:p>
        </p:txBody>
      </p:sp>
    </p:spTree>
    <p:extLst>
      <p:ext uri="{BB962C8B-B14F-4D97-AF65-F5344CB8AC3E}">
        <p14:creationId xmlns:p14="http://schemas.microsoft.com/office/powerpoint/2010/main" val="138498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60512" y="233400"/>
            <a:ext cx="8420100" cy="1143000"/>
          </a:xfrm>
        </p:spPr>
        <p:txBody>
          <a:bodyPr/>
          <a:lstStyle/>
          <a:p>
            <a:r>
              <a:rPr lang="fi-FI" sz="3200" dirty="0" smtClean="0">
                <a:solidFill>
                  <a:schemeClr val="accent1">
                    <a:lumMod val="75000"/>
                  </a:schemeClr>
                </a:solidFill>
              </a:rPr>
              <a:t>Ministeriö tukee yhteistyön ja toimintamallien kehittämistä</a:t>
            </a:r>
            <a:endParaRPr lang="fi-FI" sz="3200" dirty="0">
              <a:solidFill>
                <a:schemeClr val="accent1">
                  <a:lumMod val="75000"/>
                </a:schemeClr>
              </a:solidFill>
            </a:endParaRPr>
          </a:p>
        </p:txBody>
      </p:sp>
      <p:sp>
        <p:nvSpPr>
          <p:cNvPr id="3" name="Sisällön paikkamerkki 2"/>
          <p:cNvSpPr>
            <a:spLocks noGrp="1"/>
          </p:cNvSpPr>
          <p:nvPr>
            <p:ph idx="1"/>
          </p:nvPr>
        </p:nvSpPr>
        <p:spPr>
          <a:xfrm>
            <a:off x="560512" y="1376400"/>
            <a:ext cx="9145016" cy="4114800"/>
          </a:xfrm>
        </p:spPr>
        <p:txBody>
          <a:bodyPr/>
          <a:lstStyle/>
          <a:p>
            <a:r>
              <a:rPr lang="fi-FI" sz="2400" dirty="0" smtClean="0"/>
              <a:t>Lukioiden ja korkeakoulujen asiantuntijoiden muodostama  yhteistyöryhmä </a:t>
            </a:r>
          </a:p>
          <a:p>
            <a:pPr lvl="1"/>
            <a:r>
              <a:rPr lang="fi-FI" sz="2200" dirty="0"/>
              <a:t>s</a:t>
            </a:r>
            <a:r>
              <a:rPr lang="fi-FI" sz="2200" dirty="0" smtClean="0"/>
              <a:t>elvittää </a:t>
            </a:r>
            <a:r>
              <a:rPr lang="fi-FI" sz="2200" dirty="0"/>
              <a:t>ja </a:t>
            </a:r>
            <a:r>
              <a:rPr lang="fi-FI" sz="2200" dirty="0" smtClean="0"/>
              <a:t>kuvaa </a:t>
            </a:r>
            <a:r>
              <a:rPr lang="fi-FI" sz="2200" dirty="0"/>
              <a:t>lukioiden ja korkeakoulujen yhteistyön nykytilaa ja erilaisia </a:t>
            </a:r>
            <a:r>
              <a:rPr lang="fi-FI" sz="2200" dirty="0" smtClean="0"/>
              <a:t>toimintamalleja,</a:t>
            </a:r>
            <a:endParaRPr lang="fi-FI" sz="2200" dirty="0"/>
          </a:p>
          <a:p>
            <a:pPr lvl="1"/>
            <a:r>
              <a:rPr lang="fi-FI" sz="2200" dirty="0"/>
              <a:t>m</a:t>
            </a:r>
            <a:r>
              <a:rPr lang="fi-FI" sz="2200" dirty="0" smtClean="0"/>
              <a:t>äärittelee tavoitteita yhteistyölle ja</a:t>
            </a:r>
            <a:endParaRPr lang="fi-FI" sz="2200" dirty="0"/>
          </a:p>
          <a:p>
            <a:pPr lvl="1"/>
            <a:r>
              <a:rPr lang="fi-FI" sz="2200" dirty="0"/>
              <a:t>t</a:t>
            </a:r>
            <a:r>
              <a:rPr lang="fi-FI" sz="2200" dirty="0" smtClean="0"/>
              <a:t>ehdä </a:t>
            </a:r>
            <a:r>
              <a:rPr lang="fi-FI" sz="2200" dirty="0"/>
              <a:t>ehdotuksia yhteistyön kehittämiseksi ja valtakunnallisiksi </a:t>
            </a:r>
            <a:r>
              <a:rPr lang="fi-FI" sz="2200" dirty="0" smtClean="0"/>
              <a:t>toimintamalleiksi. </a:t>
            </a:r>
          </a:p>
          <a:p>
            <a:pPr lvl="1"/>
            <a:r>
              <a:rPr lang="fi-FI" sz="2200" dirty="0" smtClean="0"/>
              <a:t>Toimikausi vuoden 2018 loppuun. </a:t>
            </a:r>
          </a:p>
          <a:p>
            <a:pPr marL="457200" lvl="1" indent="0">
              <a:buNone/>
            </a:pPr>
            <a:r>
              <a:rPr lang="fi-FI" sz="2200" dirty="0"/>
              <a:t> </a:t>
            </a:r>
            <a:r>
              <a:rPr lang="fi-FI" sz="2200" dirty="0" smtClean="0"/>
              <a:t>     </a:t>
            </a:r>
            <a:endParaRPr lang="fi-FI" sz="2200" dirty="0"/>
          </a:p>
        </p:txBody>
      </p:sp>
      <p:pic>
        <p:nvPicPr>
          <p:cNvPr id="5" name="Content Placeholder 4">
            <a:extLst>
              <a:ext uri="{FF2B5EF4-FFF2-40B4-BE49-F238E27FC236}">
                <a16:creationId xmlns:a16="http://schemas.microsoft.com/office/drawing/2014/main" id="{D2E45345-36BA-A74D-8F71-90E66C0EEF42}"/>
              </a:ext>
            </a:extLst>
          </p:cNvPr>
          <p:cNvPicPr>
            <a:picLocks noChangeAspect="1"/>
          </p:cNvPicPr>
          <p:nvPr/>
        </p:nvPicPr>
        <p:blipFill>
          <a:blip r:embed="rId2"/>
          <a:stretch>
            <a:fillRect/>
          </a:stretch>
        </p:blipFill>
        <p:spPr bwMode="auto">
          <a:xfrm>
            <a:off x="5873552" y="3861048"/>
            <a:ext cx="4032448" cy="2268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8111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rot="10800000" flipV="1">
            <a:off x="704528" y="476672"/>
            <a:ext cx="8420100" cy="288032"/>
          </a:xfrm>
        </p:spPr>
        <p:txBody>
          <a:bodyPr/>
          <a:lstStyle/>
          <a:p>
            <a:r>
              <a:rPr lang="fi-FI" sz="2400" b="1" dirty="0" smtClean="0">
                <a:solidFill>
                  <a:schemeClr val="accent1">
                    <a:lumMod val="75000"/>
                  </a:schemeClr>
                </a:solidFill>
              </a:rPr>
              <a:t>Erityisavustukset korkeakouluille opettajankoulutuksen kehittämishankkeisiin</a:t>
            </a:r>
            <a:endParaRPr lang="fi-FI" sz="2400" b="1" dirty="0">
              <a:solidFill>
                <a:schemeClr val="accent1">
                  <a:lumMod val="75000"/>
                </a:schemeClr>
              </a:solidFill>
            </a:endParaRPr>
          </a:p>
        </p:txBody>
      </p:sp>
      <p:sp>
        <p:nvSpPr>
          <p:cNvPr id="3" name="Sisällön paikkamerkki 2"/>
          <p:cNvSpPr>
            <a:spLocks noGrp="1"/>
          </p:cNvSpPr>
          <p:nvPr>
            <p:ph idx="1"/>
          </p:nvPr>
        </p:nvSpPr>
        <p:spPr>
          <a:xfrm>
            <a:off x="632520" y="1016732"/>
            <a:ext cx="8420100" cy="5076564"/>
          </a:xfrm>
        </p:spPr>
        <p:txBody>
          <a:bodyPr/>
          <a:lstStyle/>
          <a:p>
            <a:r>
              <a:rPr lang="fi-FI" dirty="0" smtClean="0"/>
              <a:t>Alueellinen ja valtakunnallinen ryhmäohjausmallien pilotointi</a:t>
            </a:r>
          </a:p>
          <a:p>
            <a:r>
              <a:rPr lang="fi-FI" dirty="0" smtClean="0"/>
              <a:t>Luonnontieteiden projektioppimisen arviointi</a:t>
            </a:r>
          </a:p>
          <a:p>
            <a:r>
              <a:rPr lang="fi-FI" dirty="0" smtClean="0"/>
              <a:t>Digipedagogiikka</a:t>
            </a:r>
          </a:p>
          <a:p>
            <a:r>
              <a:rPr lang="fi-FI" dirty="0" smtClean="0"/>
              <a:t>Avoimet verkkokurssit lukiolaisille</a:t>
            </a:r>
          </a:p>
          <a:p>
            <a:r>
              <a:rPr lang="fi-FI" dirty="0" err="1" smtClean="0"/>
              <a:t>Tutorointimalli</a:t>
            </a:r>
            <a:endParaRPr lang="fi-FI" dirty="0" smtClean="0"/>
          </a:p>
          <a:p>
            <a:r>
              <a:rPr lang="fi-FI" dirty="0" smtClean="0"/>
              <a:t>Oppiainerajat ylittävä oppiminen ja opetus</a:t>
            </a:r>
          </a:p>
          <a:p>
            <a:r>
              <a:rPr lang="fi-FI" dirty="0" smtClean="0"/>
              <a:t>Lukioiden ja korkeakoulujen opettajien yhteistyö</a:t>
            </a:r>
          </a:p>
          <a:p>
            <a:r>
              <a:rPr lang="fi-FI" dirty="0" smtClean="0"/>
              <a:t>Pedagogiset ja didaktiset mallit</a:t>
            </a:r>
          </a:p>
          <a:p>
            <a:r>
              <a:rPr lang="fi-FI" dirty="0" smtClean="0"/>
              <a:t>Yhteisöllinen toimintakulttuuri</a:t>
            </a:r>
          </a:p>
          <a:p>
            <a:r>
              <a:rPr lang="fi-FI" dirty="0" smtClean="0"/>
              <a:t>Pedagoginen ja digitaalinen johtaminen</a:t>
            </a:r>
          </a:p>
          <a:p>
            <a:r>
              <a:rPr lang="fi-FI" dirty="0" smtClean="0"/>
              <a:t>Kouluhyvinvoinnin tukeminen</a:t>
            </a:r>
          </a:p>
          <a:p>
            <a:r>
              <a:rPr lang="fi-FI" dirty="0" smtClean="0"/>
              <a:t>Erityisopettajakoulutus</a:t>
            </a:r>
          </a:p>
          <a:p>
            <a:r>
              <a:rPr lang="fi-FI" dirty="0" smtClean="0"/>
              <a:t>Työelämäkytkentä, -taidot</a:t>
            </a:r>
          </a:p>
          <a:p>
            <a:r>
              <a:rPr lang="fi-FI" dirty="0" smtClean="0"/>
              <a:t>Kansainvälisyys</a:t>
            </a:r>
          </a:p>
          <a:p>
            <a:endParaRPr lang="fi-FI" dirty="0" smtClean="0"/>
          </a:p>
          <a:p>
            <a:endParaRPr lang="fi-FI" dirty="0" smtClean="0"/>
          </a:p>
        </p:txBody>
      </p:sp>
      <p:sp>
        <p:nvSpPr>
          <p:cNvPr id="4" name="Dian numeron paikkamerkki 3"/>
          <p:cNvSpPr>
            <a:spLocks noGrp="1"/>
          </p:cNvSpPr>
          <p:nvPr>
            <p:ph type="sldNum" sz="quarter" idx="12"/>
          </p:nvPr>
        </p:nvSpPr>
        <p:spPr/>
        <p:txBody>
          <a:bodyPr/>
          <a:lstStyle/>
          <a:p>
            <a:fld id="{DFF07A49-115B-43C1-AE25-5A4E22FBC404}" type="slidenum">
              <a:rPr lang="fi-FI" altLang="fi-FI" smtClean="0"/>
              <a:pPr/>
              <a:t>17</a:t>
            </a:fld>
            <a:endParaRPr lang="fi-FI" altLang="fi-FI" dirty="0"/>
          </a:p>
        </p:txBody>
      </p:sp>
    </p:spTree>
    <p:extLst>
      <p:ext uri="{BB962C8B-B14F-4D97-AF65-F5344CB8AC3E}">
        <p14:creationId xmlns:p14="http://schemas.microsoft.com/office/powerpoint/2010/main" val="2790757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42950" y="197234"/>
            <a:ext cx="8420100" cy="1143000"/>
          </a:xfrm>
        </p:spPr>
        <p:txBody>
          <a:bodyPr/>
          <a:lstStyle/>
          <a:p>
            <a:r>
              <a:rPr lang="fi-FI" b="1" dirty="0" smtClean="0">
                <a:solidFill>
                  <a:schemeClr val="accent1">
                    <a:lumMod val="75000"/>
                  </a:schemeClr>
                </a:solidFill>
              </a:rPr>
              <a:t>Lukioiden ja korkeakoulujen yhteistyöryhm</a:t>
            </a:r>
            <a:r>
              <a:rPr lang="fi-FI" dirty="0" smtClean="0">
                <a:solidFill>
                  <a:schemeClr val="accent1">
                    <a:lumMod val="75000"/>
                  </a:schemeClr>
                </a:solidFill>
              </a:rPr>
              <a:t>ä</a:t>
            </a:r>
            <a:endParaRPr lang="fi-FI" dirty="0">
              <a:solidFill>
                <a:schemeClr val="accent1">
                  <a:lumMod val="75000"/>
                </a:schemeClr>
              </a:solidFill>
            </a:endParaRPr>
          </a:p>
        </p:txBody>
      </p:sp>
      <p:sp>
        <p:nvSpPr>
          <p:cNvPr id="3" name="Sisällön paikkamerkki 2"/>
          <p:cNvSpPr>
            <a:spLocks noGrp="1"/>
          </p:cNvSpPr>
          <p:nvPr>
            <p:ph idx="1"/>
          </p:nvPr>
        </p:nvSpPr>
        <p:spPr>
          <a:xfrm>
            <a:off x="728494" y="1124744"/>
            <a:ext cx="8420100" cy="4114800"/>
          </a:xfrm>
        </p:spPr>
        <p:txBody>
          <a:bodyPr/>
          <a:lstStyle/>
          <a:p>
            <a:pPr marL="0" indent="0">
              <a:buNone/>
            </a:pPr>
            <a:r>
              <a:rPr lang="fi-FI" b="1" dirty="0" smtClean="0"/>
              <a:t>Yhteistyön mallien kehittely (kuvataan lukiolaisen kannalta)</a:t>
            </a:r>
          </a:p>
          <a:p>
            <a:pPr marL="457200" indent="-457200">
              <a:buAutoNum type="arabicPeriod"/>
            </a:pPr>
            <a:r>
              <a:rPr lang="fi-FI" dirty="0" smtClean="0"/>
              <a:t>Valtakunnallisuus</a:t>
            </a:r>
          </a:p>
          <a:p>
            <a:pPr>
              <a:buFontTx/>
              <a:buChar char="-"/>
            </a:pPr>
            <a:r>
              <a:rPr lang="fi-FI" dirty="0" smtClean="0"/>
              <a:t>avoin, sopimukseton</a:t>
            </a:r>
          </a:p>
          <a:p>
            <a:pPr>
              <a:buFontTx/>
              <a:buChar char="-"/>
            </a:pPr>
            <a:r>
              <a:rPr lang="fi-FI" dirty="0"/>
              <a:t>a</a:t>
            </a:r>
            <a:r>
              <a:rPr lang="fi-FI" dirty="0" smtClean="0"/>
              <a:t>lueellinen, sopimuksiin perustuva</a:t>
            </a:r>
          </a:p>
          <a:p>
            <a:pPr>
              <a:buFontTx/>
              <a:buChar char="-"/>
            </a:pPr>
            <a:r>
              <a:rPr lang="fi-FI" dirty="0" smtClean="0"/>
              <a:t>kahdenvälinen </a:t>
            </a:r>
          </a:p>
          <a:p>
            <a:pPr marL="0" indent="0">
              <a:buNone/>
            </a:pPr>
            <a:endParaRPr lang="fi-FI" dirty="0" smtClean="0"/>
          </a:p>
          <a:p>
            <a:pPr marL="457200" indent="-457200">
              <a:buAutoNum type="arabicPeriod" startAt="2"/>
            </a:pPr>
            <a:r>
              <a:rPr lang="fi-FI" dirty="0" smtClean="0"/>
              <a:t>Yhteys lukio-opintoihin</a:t>
            </a:r>
          </a:p>
          <a:p>
            <a:pPr>
              <a:buFontTx/>
              <a:buChar char="-"/>
            </a:pPr>
            <a:r>
              <a:rPr lang="fi-FI" dirty="0" smtClean="0"/>
              <a:t>pakolliset, valtakunnalliset valinnaiset, paikalliset valinnaiset</a:t>
            </a:r>
          </a:p>
          <a:p>
            <a:pPr marL="0" indent="0">
              <a:buNone/>
            </a:pPr>
            <a:endParaRPr lang="fi-FI" dirty="0" smtClean="0"/>
          </a:p>
          <a:p>
            <a:pPr marL="457200" indent="-457200">
              <a:buAutoNum type="arabicPeriod" startAt="3"/>
            </a:pPr>
            <a:r>
              <a:rPr lang="fi-FI" dirty="0" smtClean="0"/>
              <a:t>Yhteys korkeakouluopintoihin</a:t>
            </a:r>
          </a:p>
          <a:p>
            <a:pPr>
              <a:buFontTx/>
              <a:buChar char="-"/>
            </a:pPr>
            <a:r>
              <a:rPr lang="fi-FI" dirty="0"/>
              <a:t>a</a:t>
            </a:r>
            <a:r>
              <a:rPr lang="fi-FI" dirty="0" smtClean="0"/>
              <a:t>voin korkeakouluopetus</a:t>
            </a:r>
          </a:p>
          <a:p>
            <a:pPr>
              <a:buFontTx/>
              <a:buChar char="-"/>
            </a:pPr>
            <a:r>
              <a:rPr lang="fi-FI" dirty="0"/>
              <a:t>k</a:t>
            </a:r>
            <a:r>
              <a:rPr lang="fi-FI" dirty="0" smtClean="0"/>
              <a:t>urkistuskurssit</a:t>
            </a:r>
          </a:p>
          <a:p>
            <a:pPr>
              <a:buFontTx/>
              <a:buChar char="-"/>
            </a:pPr>
            <a:r>
              <a:rPr lang="fi-FI" dirty="0"/>
              <a:t>k</a:t>
            </a:r>
            <a:r>
              <a:rPr lang="fi-FI" dirty="0" smtClean="0"/>
              <a:t>orkeakoulun osallistuminen lukion opintojakson järjestämiseen </a:t>
            </a:r>
          </a:p>
          <a:p>
            <a:pPr marL="0" indent="0">
              <a:buNone/>
            </a:pPr>
            <a:endParaRPr lang="fi-FI" dirty="0"/>
          </a:p>
        </p:txBody>
      </p:sp>
      <p:sp>
        <p:nvSpPr>
          <p:cNvPr id="4" name="Dian numeron paikkamerkki 3"/>
          <p:cNvSpPr>
            <a:spLocks noGrp="1"/>
          </p:cNvSpPr>
          <p:nvPr>
            <p:ph type="sldNum" sz="quarter" idx="12"/>
          </p:nvPr>
        </p:nvSpPr>
        <p:spPr/>
        <p:txBody>
          <a:bodyPr/>
          <a:lstStyle/>
          <a:p>
            <a:fld id="{DFF07A49-115B-43C1-AE25-5A4E22FBC404}" type="slidenum">
              <a:rPr lang="fi-FI" altLang="fi-FI" smtClean="0"/>
              <a:pPr/>
              <a:t>18</a:t>
            </a:fld>
            <a:endParaRPr lang="fi-FI" altLang="fi-FI" dirty="0"/>
          </a:p>
        </p:txBody>
      </p:sp>
    </p:spTree>
    <p:extLst>
      <p:ext uri="{BB962C8B-B14F-4D97-AF65-F5344CB8AC3E}">
        <p14:creationId xmlns:p14="http://schemas.microsoft.com/office/powerpoint/2010/main" val="659186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D2E45345-36BA-A74D-8F71-90E66C0EEF42}"/>
              </a:ext>
            </a:extLst>
          </p:cNvPr>
          <p:cNvPicPr>
            <a:picLocks noGrp="1" noChangeAspect="1"/>
          </p:cNvPicPr>
          <p:nvPr>
            <p:ph idx="1"/>
          </p:nvPr>
        </p:nvPicPr>
        <p:blipFill>
          <a:blip r:embed="rId2"/>
          <a:stretch>
            <a:fillRect/>
          </a:stretch>
        </p:blipFill>
        <p:spPr>
          <a:xfrm>
            <a:off x="121253" y="1916832"/>
            <a:ext cx="4001350" cy="2376264"/>
          </a:xfrm>
        </p:spPr>
      </p:pic>
      <p:sp>
        <p:nvSpPr>
          <p:cNvPr id="2" name="Tekstiruutu 1"/>
          <p:cNvSpPr txBox="1"/>
          <p:nvPr/>
        </p:nvSpPr>
        <p:spPr>
          <a:xfrm>
            <a:off x="4520952" y="1484784"/>
            <a:ext cx="5355312" cy="2800767"/>
          </a:xfrm>
          <a:prstGeom prst="rect">
            <a:avLst/>
          </a:prstGeom>
          <a:noFill/>
        </p:spPr>
        <p:txBody>
          <a:bodyPr wrap="square" rtlCol="0">
            <a:spAutoFit/>
          </a:bodyPr>
          <a:lstStyle/>
          <a:p>
            <a:endParaRPr lang="fi-FI" sz="2200" dirty="0"/>
          </a:p>
          <a:p>
            <a:pPr marL="342900" indent="-342900">
              <a:buFont typeface="Arial" panose="020B0604020202020204" pitchFamily="34" charset="0"/>
              <a:buChar char="•"/>
            </a:pPr>
            <a:endParaRPr lang="fi-FI" sz="2200" dirty="0" smtClean="0"/>
          </a:p>
          <a:p>
            <a:pPr marL="342900" indent="-342900">
              <a:buFont typeface="Arial" panose="020B0604020202020204" pitchFamily="34" charset="0"/>
              <a:buChar char="•"/>
            </a:pPr>
            <a:endParaRPr lang="fi-FI" sz="2200" dirty="0"/>
          </a:p>
          <a:p>
            <a:pPr marL="342900" indent="-342900">
              <a:buFont typeface="Arial" panose="020B0604020202020204" pitchFamily="34" charset="0"/>
              <a:buChar char="•"/>
            </a:pPr>
            <a:r>
              <a:rPr lang="fi-FI" sz="2200" dirty="0" smtClean="0"/>
              <a:t>Laki tulee </a:t>
            </a:r>
            <a:r>
              <a:rPr lang="fi-FI" sz="2200" dirty="0"/>
              <a:t>voimaan 1.8.2019</a:t>
            </a:r>
            <a:r>
              <a:rPr lang="fi-FI" sz="2200" dirty="0" smtClean="0"/>
              <a:t>.</a:t>
            </a:r>
            <a:br>
              <a:rPr lang="fi-FI" sz="2200" dirty="0" smtClean="0"/>
            </a:br>
            <a:endParaRPr lang="fi-FI" sz="2200" dirty="0"/>
          </a:p>
          <a:p>
            <a:pPr marL="342900" indent="-342900">
              <a:buFont typeface="Arial" panose="020B0604020202020204" pitchFamily="34" charset="0"/>
              <a:buChar char="•"/>
            </a:pPr>
            <a:r>
              <a:rPr lang="fi-FI" sz="2200" dirty="0"/>
              <a:t>Uudet opetussuunnitelmat otetaan käyttöön syksyllä 2021.</a:t>
            </a:r>
          </a:p>
          <a:p>
            <a:endParaRPr lang="fi-FI" sz="2200" dirty="0"/>
          </a:p>
        </p:txBody>
      </p:sp>
      <p:sp>
        <p:nvSpPr>
          <p:cNvPr id="3" name="Suorakulmio 2"/>
          <p:cNvSpPr/>
          <p:nvPr/>
        </p:nvSpPr>
        <p:spPr>
          <a:xfrm>
            <a:off x="704528" y="407566"/>
            <a:ext cx="8352928" cy="1077218"/>
          </a:xfrm>
          <a:prstGeom prst="rect">
            <a:avLst/>
          </a:prstGeom>
        </p:spPr>
        <p:txBody>
          <a:bodyPr wrap="square">
            <a:spAutoFit/>
          </a:bodyPr>
          <a:lstStyle/>
          <a:p>
            <a:pPr algn="ctr"/>
            <a:r>
              <a:rPr lang="fi-FI" sz="3200" dirty="0" smtClean="0">
                <a:solidFill>
                  <a:schemeClr val="accent1">
                    <a:lumMod val="75000"/>
                  </a:schemeClr>
                </a:solidFill>
                <a:latin typeface="+mn-lt"/>
              </a:rPr>
              <a:t>Lukiolakiuudistus </a:t>
            </a:r>
            <a:r>
              <a:rPr lang="fi-FI" sz="3200" dirty="0">
                <a:solidFill>
                  <a:schemeClr val="accent1">
                    <a:lumMod val="75000"/>
                  </a:schemeClr>
                </a:solidFill>
                <a:latin typeface="+mn-lt"/>
              </a:rPr>
              <a:t>valmisteltu laajassa sidosryhmäyhteistyössä</a:t>
            </a:r>
          </a:p>
        </p:txBody>
      </p:sp>
    </p:spTree>
    <p:extLst>
      <p:ext uri="{BB962C8B-B14F-4D97-AF65-F5344CB8AC3E}">
        <p14:creationId xmlns:p14="http://schemas.microsoft.com/office/powerpoint/2010/main" val="2541394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88504" y="476672"/>
            <a:ext cx="8420100" cy="864096"/>
          </a:xfrm>
        </p:spPr>
        <p:txBody>
          <a:bodyPr/>
          <a:lstStyle/>
          <a:p>
            <a:r>
              <a:rPr lang="fi-FI" dirty="0" smtClean="0">
                <a:solidFill>
                  <a:schemeClr val="accent1">
                    <a:lumMod val="75000"/>
                  </a:schemeClr>
                </a:solidFill>
              </a:rPr>
              <a:t>Koulutusta kehitetään kokonaisuutena</a:t>
            </a:r>
            <a:endParaRPr lang="fi-FI" dirty="0">
              <a:solidFill>
                <a:schemeClr val="accent1">
                  <a:lumMod val="75000"/>
                </a:schemeClr>
              </a:solidFill>
            </a:endParaRPr>
          </a:p>
        </p:txBody>
      </p:sp>
      <p:sp>
        <p:nvSpPr>
          <p:cNvPr id="3" name="Sisällön paikkamerkki 2"/>
          <p:cNvSpPr>
            <a:spLocks noGrp="1"/>
          </p:cNvSpPr>
          <p:nvPr>
            <p:ph idx="1"/>
          </p:nvPr>
        </p:nvSpPr>
        <p:spPr>
          <a:xfrm>
            <a:off x="416496" y="1501253"/>
            <a:ext cx="4858122" cy="4611216"/>
          </a:xfrm>
        </p:spPr>
        <p:txBody>
          <a:bodyPr/>
          <a:lstStyle/>
          <a:p>
            <a:r>
              <a:rPr lang="fi-FI" dirty="0" smtClean="0"/>
              <a:t>Tavoitteena on </a:t>
            </a:r>
            <a:r>
              <a:rPr lang="fi-FI" dirty="0" err="1" smtClean="0"/>
              <a:t>osaamis</a:t>
            </a:r>
            <a:r>
              <a:rPr lang="fi-FI" dirty="0" smtClean="0"/>
              <a:t>- ja koulutustason nostaminen ja koulutus-järjestelmän kokonaiskehittäminen.</a:t>
            </a:r>
            <a:br>
              <a:rPr lang="fi-FI" dirty="0" smtClean="0"/>
            </a:br>
            <a:endParaRPr lang="fi-FI" dirty="0" smtClean="0"/>
          </a:p>
          <a:p>
            <a:r>
              <a:rPr lang="fi-FI" dirty="0" smtClean="0"/>
              <a:t>Lukiouudistuksen tavoitteena on</a:t>
            </a:r>
          </a:p>
          <a:p>
            <a:pPr lvl="1"/>
            <a:r>
              <a:rPr lang="fi-FI" dirty="0" smtClean="0">
                <a:solidFill>
                  <a:schemeClr val="tx1"/>
                </a:solidFill>
              </a:rPr>
              <a:t>lisätä lukiokoulutuksen vetovoimaa yleissivistävänä, korkeakouluihin jatko-opintokelpoisuuden ja valmiudet tuottavana koulutusmuotona,</a:t>
            </a:r>
          </a:p>
          <a:p>
            <a:pPr lvl="1"/>
            <a:r>
              <a:rPr lang="fi-FI" dirty="0" smtClean="0">
                <a:solidFill>
                  <a:schemeClr val="tx1"/>
                </a:solidFill>
              </a:rPr>
              <a:t>vahvistaa koulutuksen laatua ja oppimistuloksia ja</a:t>
            </a:r>
          </a:p>
          <a:p>
            <a:pPr lvl="1"/>
            <a:r>
              <a:rPr lang="fi-FI" dirty="0" smtClean="0">
                <a:solidFill>
                  <a:schemeClr val="tx1"/>
                </a:solidFill>
              </a:rPr>
              <a:t>sujuvoittaa siirtymistä korkea-asteen opintoihin.</a:t>
            </a:r>
          </a:p>
          <a:p>
            <a:pPr marL="457200" lvl="1" indent="0">
              <a:buNone/>
            </a:pPr>
            <a:endParaRPr lang="fi-FI" dirty="0" smtClean="0">
              <a:solidFill>
                <a:schemeClr val="tx1"/>
              </a:solidFill>
            </a:endParaRPr>
          </a:p>
          <a:p>
            <a:pPr marL="0" indent="0">
              <a:buNone/>
            </a:pPr>
            <a:r>
              <a:rPr lang="fi-FI" dirty="0" smtClean="0"/>
              <a:t> </a:t>
            </a:r>
          </a:p>
          <a:p>
            <a:pPr marL="0" indent="0">
              <a:buNone/>
            </a:pPr>
            <a:r>
              <a:rPr lang="fi-FI" dirty="0" smtClean="0"/>
              <a:t> 		</a:t>
            </a:r>
            <a:endParaRPr lang="fi-FI" dirty="0"/>
          </a:p>
        </p:txBody>
      </p:sp>
      <p:pic>
        <p:nvPicPr>
          <p:cNvPr id="5" name="Kuv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4618" y="1628800"/>
            <a:ext cx="4429139" cy="2952328"/>
          </a:xfrm>
          <a:prstGeom prst="rect">
            <a:avLst/>
          </a:prstGeom>
        </p:spPr>
      </p:pic>
    </p:spTree>
    <p:extLst>
      <p:ext uri="{BB962C8B-B14F-4D97-AF65-F5344CB8AC3E}">
        <p14:creationId xmlns:p14="http://schemas.microsoft.com/office/powerpoint/2010/main" val="113636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sällön paikkamerkki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93560" cy="6021288"/>
          </a:xfrm>
          <a:prstGeom prst="rect">
            <a:avLst/>
          </a:prstGeom>
        </p:spPr>
      </p:pic>
      <p:sp>
        <p:nvSpPr>
          <p:cNvPr id="4" name="Suorakulmio 3"/>
          <p:cNvSpPr/>
          <p:nvPr/>
        </p:nvSpPr>
        <p:spPr>
          <a:xfrm>
            <a:off x="5529064" y="4077072"/>
            <a:ext cx="4160113" cy="1200329"/>
          </a:xfrm>
          <a:prstGeom prst="rect">
            <a:avLst/>
          </a:prstGeom>
        </p:spPr>
        <p:txBody>
          <a:bodyPr wrap="none">
            <a:spAutoFit/>
          </a:bodyPr>
          <a:lstStyle/>
          <a:p>
            <a:r>
              <a:rPr lang="fi-FI" sz="3600" dirty="0">
                <a:solidFill>
                  <a:schemeClr val="accent1">
                    <a:lumMod val="75000"/>
                  </a:schemeClr>
                </a:solidFill>
              </a:rPr>
              <a:t>Ylioppilastutkinnon </a:t>
            </a:r>
            <a:endParaRPr lang="fi-FI" sz="3600" dirty="0" smtClean="0">
              <a:solidFill>
                <a:schemeClr val="accent1">
                  <a:lumMod val="75000"/>
                </a:schemeClr>
              </a:solidFill>
            </a:endParaRPr>
          </a:p>
          <a:p>
            <a:r>
              <a:rPr lang="fi-FI" sz="3600" dirty="0" smtClean="0">
                <a:solidFill>
                  <a:schemeClr val="accent1">
                    <a:lumMod val="75000"/>
                  </a:schemeClr>
                </a:solidFill>
              </a:rPr>
              <a:t>kehittäminen</a:t>
            </a:r>
            <a:endParaRPr lang="fi-FI" sz="3600" dirty="0"/>
          </a:p>
        </p:txBody>
      </p:sp>
    </p:spTree>
    <p:extLst>
      <p:ext uri="{BB962C8B-B14F-4D97-AF65-F5344CB8AC3E}">
        <p14:creationId xmlns:p14="http://schemas.microsoft.com/office/powerpoint/2010/main" val="2541282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88504" y="81679"/>
            <a:ext cx="8420100" cy="1195536"/>
          </a:xfrm>
        </p:spPr>
        <p:txBody>
          <a:bodyPr/>
          <a:lstStyle/>
          <a:p>
            <a:r>
              <a:rPr lang="fi-FI" sz="3200" dirty="0" smtClean="0">
                <a:solidFill>
                  <a:schemeClr val="accent1">
                    <a:lumMod val="75000"/>
                  </a:schemeClr>
                </a:solidFill>
              </a:rPr>
              <a:t>Ylioppilastutkinnon kehittäminen</a:t>
            </a:r>
            <a:endParaRPr lang="fi-FI" sz="3200" dirty="0">
              <a:solidFill>
                <a:schemeClr val="accent1">
                  <a:lumMod val="75000"/>
                </a:schemeClr>
              </a:solidFill>
            </a:endParaRPr>
          </a:p>
        </p:txBody>
      </p:sp>
      <p:sp>
        <p:nvSpPr>
          <p:cNvPr id="6" name="Sisällön paikkamerkki 5"/>
          <p:cNvSpPr>
            <a:spLocks noGrp="1"/>
          </p:cNvSpPr>
          <p:nvPr>
            <p:ph sz="half" idx="2"/>
          </p:nvPr>
        </p:nvSpPr>
        <p:spPr>
          <a:xfrm>
            <a:off x="4160912" y="1412776"/>
            <a:ext cx="5616624" cy="4683224"/>
          </a:xfrm>
        </p:spPr>
        <p:txBody>
          <a:bodyPr/>
          <a:lstStyle/>
          <a:p>
            <a:r>
              <a:rPr lang="fi-FI" dirty="0" smtClean="0"/>
              <a:t>Tavoitteena tukea lukiokoulutuksen </a:t>
            </a:r>
            <a:r>
              <a:rPr lang="fi-FI" dirty="0"/>
              <a:t>uudistukselle ja uudelle lukiolaille asetettujen tavoitteiden </a:t>
            </a:r>
            <a:r>
              <a:rPr lang="fi-FI" dirty="0" smtClean="0"/>
              <a:t>toteutumista:</a:t>
            </a:r>
          </a:p>
          <a:p>
            <a:pPr marL="857250" lvl="1" indent="-457200">
              <a:buAutoNum type="arabicParenR"/>
            </a:pPr>
            <a:r>
              <a:rPr lang="fi-FI" dirty="0" smtClean="0"/>
              <a:t>Yleissivistys</a:t>
            </a:r>
          </a:p>
          <a:p>
            <a:pPr marL="857250" lvl="1" indent="-457200">
              <a:buAutoNum type="arabicParenR"/>
            </a:pPr>
            <a:r>
              <a:rPr lang="fi-FI" dirty="0"/>
              <a:t>Kokelaan aseman joustavoittaminen </a:t>
            </a:r>
            <a:endParaRPr lang="fi-FI" dirty="0" smtClean="0"/>
          </a:p>
          <a:p>
            <a:pPr marL="857250" lvl="1" indent="-457200">
              <a:buAutoNum type="arabicParenR"/>
            </a:pPr>
            <a:r>
              <a:rPr lang="fi-FI" dirty="0" smtClean="0"/>
              <a:t>Kansainvälisyys</a:t>
            </a:r>
            <a:endParaRPr lang="fi-FI" dirty="0"/>
          </a:p>
          <a:p>
            <a:pPr marL="0" indent="0">
              <a:buNone/>
            </a:pPr>
            <a:endParaRPr lang="fi-FI" dirty="0" smtClean="0"/>
          </a:p>
          <a:p>
            <a:r>
              <a:rPr lang="fi-FI" dirty="0" smtClean="0"/>
              <a:t>Valmistelun </a:t>
            </a:r>
            <a:r>
              <a:rPr lang="fi-FI" dirty="0"/>
              <a:t>pohjana Gaudeamus </a:t>
            </a:r>
            <a:r>
              <a:rPr lang="fi-FI" dirty="0" err="1"/>
              <a:t>igitur</a:t>
            </a:r>
            <a:r>
              <a:rPr lang="fi-FI" dirty="0"/>
              <a:t> -työryhmän ehdotukset ja englanninkielistä ylioppilastutkintoa koskeva </a:t>
            </a:r>
            <a:r>
              <a:rPr lang="fi-FI" dirty="0" smtClean="0"/>
              <a:t>selvitys.</a:t>
            </a:r>
            <a:endParaRPr lang="fi-FI" dirty="0"/>
          </a:p>
        </p:txBody>
      </p:sp>
      <p:sp>
        <p:nvSpPr>
          <p:cNvPr id="4" name="Dian numeron paikkamerkki 3"/>
          <p:cNvSpPr>
            <a:spLocks noGrp="1"/>
          </p:cNvSpPr>
          <p:nvPr>
            <p:ph type="sldNum" sz="quarter" idx="12"/>
          </p:nvPr>
        </p:nvSpPr>
        <p:spPr/>
        <p:txBody>
          <a:bodyPr/>
          <a:lstStyle/>
          <a:p>
            <a:endParaRPr lang="fi-FI" altLang="fi-FI" dirty="0"/>
          </a:p>
        </p:txBody>
      </p:sp>
      <p:pic>
        <p:nvPicPr>
          <p:cNvPr id="7" name="Sisällön paikkamerkki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6123" y="1556792"/>
            <a:ext cx="4133850" cy="2755392"/>
          </a:xfrm>
        </p:spPr>
      </p:pic>
    </p:spTree>
    <p:extLst>
      <p:ext uri="{BB962C8B-B14F-4D97-AF65-F5344CB8AC3E}">
        <p14:creationId xmlns:p14="http://schemas.microsoft.com/office/powerpoint/2010/main" val="31061967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1038" y="620688"/>
            <a:ext cx="8543925" cy="936104"/>
          </a:xfrm>
        </p:spPr>
        <p:txBody>
          <a:bodyPr>
            <a:noAutofit/>
          </a:bodyPr>
          <a:lstStyle/>
          <a:p>
            <a:r>
              <a:rPr lang="fi-FI" sz="3200" dirty="0" smtClean="0">
                <a:solidFill>
                  <a:schemeClr val="accent1">
                    <a:lumMod val="75000"/>
                  </a:schemeClr>
                </a:solidFill>
              </a:rPr>
              <a:t>Ylioppilastutkinto </a:t>
            </a:r>
            <a:r>
              <a:rPr lang="fi-FI" sz="3200" dirty="0">
                <a:solidFill>
                  <a:schemeClr val="accent1">
                    <a:lumMod val="75000"/>
                  </a:schemeClr>
                </a:solidFill>
              </a:rPr>
              <a:t>vahvistamaan lukiolaisten saamaa yleissivistystä</a:t>
            </a:r>
            <a:br>
              <a:rPr lang="fi-FI" sz="3200" dirty="0">
                <a:solidFill>
                  <a:schemeClr val="accent1">
                    <a:lumMod val="75000"/>
                  </a:schemeClr>
                </a:solidFill>
              </a:rPr>
            </a:br>
            <a:endParaRPr lang="fi-FI" sz="3200" dirty="0">
              <a:solidFill>
                <a:schemeClr val="accent1">
                  <a:lumMod val="75000"/>
                </a:schemeClr>
              </a:solidFill>
            </a:endParaRPr>
          </a:p>
        </p:txBody>
      </p:sp>
      <p:sp>
        <p:nvSpPr>
          <p:cNvPr id="3" name="Sisällön paikkamerkki 2"/>
          <p:cNvSpPr>
            <a:spLocks noGrp="1"/>
          </p:cNvSpPr>
          <p:nvPr>
            <p:ph idx="1"/>
          </p:nvPr>
        </p:nvSpPr>
        <p:spPr>
          <a:xfrm>
            <a:off x="742950" y="1412776"/>
            <a:ext cx="8420100" cy="4683224"/>
          </a:xfrm>
        </p:spPr>
        <p:txBody>
          <a:bodyPr/>
          <a:lstStyle/>
          <a:p>
            <a:endParaRPr lang="fi-FI" dirty="0" smtClean="0"/>
          </a:p>
          <a:p>
            <a:r>
              <a:rPr lang="fi-FI" dirty="0"/>
              <a:t>Tutkinnon rakennetta muutetaan siten, että kokelaan on suoritettava viisi koetta, joihin sisältyy äidinkielessä ja kirjallisuudessa järjestettävä koe sekä kokelaan valinnan mukaan vähintään kolme koetta ryhmästä, johon kuuluvat matematiikassa, toisessa kotimaisessa kielessä, vieraassa kielessä ja reaaliaineessa järjestettävä </a:t>
            </a:r>
            <a:r>
              <a:rPr lang="fi-FI" dirty="0" smtClean="0"/>
              <a:t>koe.</a:t>
            </a:r>
          </a:p>
          <a:p>
            <a:pPr lvl="1"/>
            <a:r>
              <a:rPr lang="fi-FI" dirty="0" smtClean="0"/>
              <a:t>Tutkinto muodostaa tasapainoisemman kokonaisuuden ja mittaa nykyistä paremmin lukion opintoja. Uudistus voi lisätä matematiikan ja toisen kotimaisen kielen kokeiden suorittamismääriä. Se myös kannustaa opiskelemaan monipuolisesti lyhyitä kieliä ja reaaliaineita. </a:t>
            </a:r>
            <a:br>
              <a:rPr lang="fi-FI" dirty="0" smtClean="0"/>
            </a:br>
            <a:endParaRPr lang="fi-FI" dirty="0" smtClean="0"/>
          </a:p>
          <a:p>
            <a:r>
              <a:rPr lang="fi-FI" dirty="0" smtClean="0"/>
              <a:t>Kaikkiin </a:t>
            </a:r>
            <a:r>
              <a:rPr lang="fi-FI" dirty="0"/>
              <a:t>kokeisiin </a:t>
            </a:r>
            <a:r>
              <a:rPr lang="fi-FI" dirty="0" smtClean="0"/>
              <a:t>laaditaan </a:t>
            </a:r>
            <a:r>
              <a:rPr lang="fi-FI" dirty="0"/>
              <a:t>oppiainerajat ylittäviä tehtäviä</a:t>
            </a:r>
            <a:r>
              <a:rPr lang="fi-FI" dirty="0" smtClean="0"/>
              <a:t>.</a:t>
            </a:r>
          </a:p>
          <a:p>
            <a:pPr lvl="1"/>
            <a:r>
              <a:rPr lang="fi-FI" dirty="0" smtClean="0"/>
              <a:t>Monitieteiset elementit tutkinnon kokeissa tukevat oppiainerajat ylittävää opiskelua, mikä on lukiolain tavoitteiden mukaista.</a:t>
            </a:r>
            <a:endParaRPr lang="fi-FI" dirty="0"/>
          </a:p>
          <a:p>
            <a:endParaRPr lang="fi-FI" dirty="0"/>
          </a:p>
        </p:txBody>
      </p:sp>
      <p:sp>
        <p:nvSpPr>
          <p:cNvPr id="4" name="Suorakulmio 3"/>
          <p:cNvSpPr/>
          <p:nvPr/>
        </p:nvSpPr>
        <p:spPr>
          <a:xfrm rot="20252164">
            <a:off x="7113240" y="5445224"/>
            <a:ext cx="2295694" cy="923330"/>
          </a:xfrm>
          <a:prstGeom prst="rect">
            <a:avLst/>
          </a:prstGeom>
          <a:noFill/>
        </p:spPr>
        <p:txBody>
          <a:bodyPr wrap="square" lIns="91440" tIns="45720" rIns="91440" bIns="45720">
            <a:spAutoFit/>
          </a:bodyPr>
          <a:lstStyle/>
          <a:p>
            <a:pPr algn="ctr"/>
            <a:r>
              <a:rPr lang="fi-FI"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Esitys</a:t>
            </a:r>
            <a:endParaRPr lang="fi-FI"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9781429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title"/>
          </p:nvPr>
        </p:nvSpPr>
        <p:spPr>
          <a:xfrm>
            <a:off x="128464" y="403210"/>
            <a:ext cx="9721080" cy="1143000"/>
          </a:xfrm>
        </p:spPr>
        <p:txBody>
          <a:bodyPr/>
          <a:lstStyle/>
          <a:p>
            <a:r>
              <a:rPr lang="fi-FI" sz="3200" dirty="0">
                <a:solidFill>
                  <a:schemeClr val="accent1">
                    <a:lumMod val="75000"/>
                  </a:schemeClr>
                </a:solidFill>
              </a:rPr>
              <a:t>K</a:t>
            </a:r>
            <a:r>
              <a:rPr lang="fi-FI" sz="3200" dirty="0" smtClean="0">
                <a:solidFill>
                  <a:schemeClr val="accent1">
                    <a:lumMod val="75000"/>
                  </a:schemeClr>
                </a:solidFill>
              </a:rPr>
              <a:t>okelaiden </a:t>
            </a:r>
            <a:r>
              <a:rPr lang="fi-FI" sz="3200" dirty="0">
                <a:solidFill>
                  <a:schemeClr val="accent1">
                    <a:lumMod val="75000"/>
                  </a:schemeClr>
                </a:solidFill>
              </a:rPr>
              <a:t>asemaa </a:t>
            </a:r>
            <a:r>
              <a:rPr lang="fi-FI" sz="3200" dirty="0" smtClean="0">
                <a:solidFill>
                  <a:schemeClr val="accent1">
                    <a:lumMod val="75000"/>
                  </a:schemeClr>
                </a:solidFill>
              </a:rPr>
              <a:t>parannetaan </a:t>
            </a:r>
            <a:br>
              <a:rPr lang="fi-FI" sz="3200" dirty="0" smtClean="0">
                <a:solidFill>
                  <a:schemeClr val="accent1">
                    <a:lumMod val="75000"/>
                  </a:schemeClr>
                </a:solidFill>
              </a:rPr>
            </a:br>
            <a:r>
              <a:rPr lang="fi-FI" sz="3200" dirty="0" smtClean="0">
                <a:solidFill>
                  <a:schemeClr val="accent1">
                    <a:lumMod val="75000"/>
                  </a:schemeClr>
                </a:solidFill>
              </a:rPr>
              <a:t>ja </a:t>
            </a:r>
            <a:r>
              <a:rPr lang="fi-FI" sz="3200" dirty="0">
                <a:solidFill>
                  <a:schemeClr val="accent1">
                    <a:lumMod val="75000"/>
                  </a:schemeClr>
                </a:solidFill>
              </a:rPr>
              <a:t>joustavoitetaan tutkintoa purkamalla normeja</a:t>
            </a:r>
            <a:br>
              <a:rPr lang="fi-FI" sz="3200" dirty="0">
                <a:solidFill>
                  <a:schemeClr val="accent1">
                    <a:lumMod val="75000"/>
                  </a:schemeClr>
                </a:solidFill>
              </a:rPr>
            </a:br>
            <a:endParaRPr lang="fi-FI" sz="3200" dirty="0">
              <a:solidFill>
                <a:schemeClr val="accent1">
                  <a:lumMod val="75000"/>
                </a:schemeClr>
              </a:solidFill>
            </a:endParaRPr>
          </a:p>
        </p:txBody>
      </p:sp>
      <p:sp>
        <p:nvSpPr>
          <p:cNvPr id="7" name="Sisällön paikkamerkki 6"/>
          <p:cNvSpPr>
            <a:spLocks noGrp="1"/>
          </p:cNvSpPr>
          <p:nvPr>
            <p:ph idx="1"/>
          </p:nvPr>
        </p:nvSpPr>
        <p:spPr>
          <a:xfrm>
            <a:off x="488504" y="1844824"/>
            <a:ext cx="9001000" cy="3600400"/>
          </a:xfrm>
        </p:spPr>
        <p:txBody>
          <a:bodyPr/>
          <a:lstStyle/>
          <a:p>
            <a:r>
              <a:rPr lang="fi-FI" dirty="0"/>
              <a:t>Kokelaat eivät enää sitovasti </a:t>
            </a:r>
            <a:r>
              <a:rPr lang="fi-FI" dirty="0" smtClean="0"/>
              <a:t>valitse kokeita </a:t>
            </a:r>
            <a:r>
              <a:rPr lang="fi-FI" dirty="0"/>
              <a:t>pakollisiksi tai ylimääräisiksi. </a:t>
            </a:r>
          </a:p>
          <a:p>
            <a:r>
              <a:rPr lang="fi-FI" dirty="0"/>
              <a:t>Kokelas </a:t>
            </a:r>
            <a:r>
              <a:rPr lang="fi-FI" dirty="0" smtClean="0"/>
              <a:t>voi ilmoittautua </a:t>
            </a:r>
            <a:r>
              <a:rPr lang="fi-FI" dirty="0"/>
              <a:t>eritasoisiin kokeisiin samassa tutkintoaineessa.</a:t>
            </a:r>
          </a:p>
          <a:p>
            <a:r>
              <a:rPr lang="fi-FI" dirty="0"/>
              <a:t>Tutkinnon tultua hylätyksi, hylättyyn tutkintoon sisältyneet hyväksytyt kokeet voidaan sisällyttää aloitettavaan uuteen tutkintoon kolmen vuoden ajan aiemmin suoritetun kokeen hyväksymisen ajankohdasta.</a:t>
            </a:r>
          </a:p>
          <a:p>
            <a:r>
              <a:rPr lang="fi-FI" dirty="0"/>
              <a:t>Erillisinä suoritetut kokeet </a:t>
            </a:r>
            <a:r>
              <a:rPr lang="fi-FI" dirty="0" smtClean="0"/>
              <a:t>voidaan </a:t>
            </a:r>
            <a:r>
              <a:rPr lang="fi-FI" dirty="0"/>
              <a:t>sisällyttää tutkintoon 3 vuoden </a:t>
            </a:r>
            <a:r>
              <a:rPr lang="fi-FI" dirty="0" smtClean="0"/>
              <a:t>ajan.</a:t>
            </a:r>
          </a:p>
          <a:p>
            <a:r>
              <a:rPr lang="fi-FI" dirty="0" smtClean="0"/>
              <a:t>Tutkinnon </a:t>
            </a:r>
            <a:r>
              <a:rPr lang="fi-FI" dirty="0"/>
              <a:t>suorittamisajan pidentymisen edellytyksiä joustavoitettaisiin. </a:t>
            </a:r>
          </a:p>
          <a:p>
            <a:pPr lvl="1"/>
            <a:r>
              <a:rPr lang="fi-FI" dirty="0"/>
              <a:t>Tutkinto suoritettaisiin pääsääntöisesti enintään kolmen tutkintokerran aikana.</a:t>
            </a:r>
          </a:p>
          <a:p>
            <a:pPr lvl="1"/>
            <a:r>
              <a:rPr lang="fi-FI" dirty="0"/>
              <a:t>Jos kokelas menettää sairastumisen tai ulkomailla tapahtuvan opiskelun vuoksi tutkintokerran, tutkintokertaa ”ei menetä”. </a:t>
            </a:r>
          </a:p>
          <a:p>
            <a:endParaRPr lang="fi-FI" dirty="0"/>
          </a:p>
          <a:p>
            <a:endParaRPr lang="fi-FI" dirty="0"/>
          </a:p>
        </p:txBody>
      </p:sp>
      <p:sp>
        <p:nvSpPr>
          <p:cNvPr id="5" name="Dian numeron paikkamerkki 4"/>
          <p:cNvSpPr>
            <a:spLocks noGrp="1"/>
          </p:cNvSpPr>
          <p:nvPr>
            <p:ph type="sldNum" sz="quarter" idx="12"/>
          </p:nvPr>
        </p:nvSpPr>
        <p:spPr/>
        <p:txBody>
          <a:bodyPr/>
          <a:lstStyle/>
          <a:p>
            <a:endParaRPr lang="fi-FI" altLang="fi-FI" dirty="0"/>
          </a:p>
        </p:txBody>
      </p:sp>
      <p:sp>
        <p:nvSpPr>
          <p:cNvPr id="8" name="Suorakulmio 7"/>
          <p:cNvSpPr/>
          <p:nvPr/>
        </p:nvSpPr>
        <p:spPr>
          <a:xfrm rot="20252164">
            <a:off x="7113240" y="5445224"/>
            <a:ext cx="2295694" cy="923330"/>
          </a:xfrm>
          <a:prstGeom prst="rect">
            <a:avLst/>
          </a:prstGeom>
          <a:noFill/>
        </p:spPr>
        <p:txBody>
          <a:bodyPr wrap="square" lIns="91440" tIns="45720" rIns="91440" bIns="45720">
            <a:spAutoFit/>
          </a:bodyPr>
          <a:lstStyle/>
          <a:p>
            <a:pPr algn="ctr"/>
            <a:r>
              <a:rPr lang="fi-FI"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Esitys</a:t>
            </a:r>
            <a:endParaRPr lang="fi-FI"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964262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3526" y="404664"/>
            <a:ext cx="9906000" cy="1143000"/>
          </a:xfrm>
        </p:spPr>
        <p:txBody>
          <a:bodyPr>
            <a:noAutofit/>
          </a:bodyPr>
          <a:lstStyle/>
          <a:p>
            <a:pPr lvl="0"/>
            <a:r>
              <a:rPr lang="fi-FI" sz="3200" dirty="0" smtClean="0">
                <a:solidFill>
                  <a:schemeClr val="accent1">
                    <a:lumMod val="75000"/>
                  </a:schemeClr>
                </a:solidFill>
              </a:rPr>
              <a:t>Englanninkielinen YO-tutkinto </a:t>
            </a:r>
            <a:r>
              <a:rPr lang="fi-FI" sz="3200" dirty="0">
                <a:solidFill>
                  <a:schemeClr val="accent1">
                    <a:lumMod val="75000"/>
                  </a:schemeClr>
                </a:solidFill>
              </a:rPr>
              <a:t>tukee koulutuksen </a:t>
            </a:r>
            <a:r>
              <a:rPr lang="fi-FI" sz="3200" dirty="0" smtClean="0">
                <a:solidFill>
                  <a:schemeClr val="accent1">
                    <a:lumMod val="75000"/>
                  </a:schemeClr>
                </a:solidFill>
              </a:rPr>
              <a:t>kansainvälisyyttä</a:t>
            </a:r>
            <a:endParaRPr lang="fi-FI" sz="3200" dirty="0">
              <a:solidFill>
                <a:schemeClr val="accent1">
                  <a:lumMod val="75000"/>
                </a:schemeClr>
              </a:solidFill>
            </a:endParaRPr>
          </a:p>
        </p:txBody>
      </p:sp>
      <p:sp>
        <p:nvSpPr>
          <p:cNvPr id="3" name="Sisällön paikkamerkki 2"/>
          <p:cNvSpPr>
            <a:spLocks noGrp="1"/>
          </p:cNvSpPr>
          <p:nvPr>
            <p:ph sz="half" idx="1"/>
          </p:nvPr>
        </p:nvSpPr>
        <p:spPr>
          <a:xfrm>
            <a:off x="406402" y="1408956"/>
            <a:ext cx="6130774" cy="5259288"/>
          </a:xfrm>
        </p:spPr>
        <p:txBody>
          <a:bodyPr/>
          <a:lstStyle/>
          <a:p>
            <a:pPr marL="0" indent="0">
              <a:buNone/>
            </a:pPr>
            <a:endParaRPr lang="fi-FI" dirty="0" smtClean="0"/>
          </a:p>
          <a:p>
            <a:r>
              <a:rPr lang="fi-FI" dirty="0" smtClean="0"/>
              <a:t>Englanninkielisen ylioppilastutkinnon voi suorittaa opiskelija, joka suorittaa lukiokoulutuksen oppimäärän tai ammatillisen tutkinnon pääosin englannin kielellä.</a:t>
            </a:r>
          </a:p>
          <a:p>
            <a:pPr lvl="1">
              <a:buFont typeface="Courier New" panose="02070309020205020404" pitchFamily="49" charset="0"/>
              <a:buChar char="o"/>
            </a:pPr>
            <a:r>
              <a:rPr lang="fi-FI" sz="1600" dirty="0" smtClean="0"/>
              <a:t>Rehtorin päätöksellä voi suorittaa myös muu henkilö, jolla muutoin voidaan katsoa olevan riittävät kielelliset edellytykset englanninkielisen tutkinnon suorittamiseen.</a:t>
            </a:r>
          </a:p>
          <a:p>
            <a:r>
              <a:rPr lang="fi-FI" dirty="0" smtClean="0"/>
              <a:t>Englanninkielisessä tutkinnossa suoritetaan samat kokeet kuin suomen- tai ruotsinkielisessä tutkinnossa.</a:t>
            </a:r>
          </a:p>
          <a:p>
            <a:r>
              <a:rPr lang="fi-FI" dirty="0" smtClean="0"/>
              <a:t>Tutkinto suoritetaan kokonaisuudessaan yhdellä tutkintokielellä.</a:t>
            </a:r>
          </a:p>
          <a:p>
            <a:pPr marL="0" indent="0">
              <a:buNone/>
            </a:pPr>
            <a:endParaRPr lang="fi-FI" dirty="0" smtClean="0"/>
          </a:p>
        </p:txBody>
      </p:sp>
      <p:pic>
        <p:nvPicPr>
          <p:cNvPr id="4" name="Kuv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3240" y="1772816"/>
            <a:ext cx="2232248" cy="4032333"/>
          </a:xfrm>
          <a:prstGeom prst="rect">
            <a:avLst/>
          </a:prstGeom>
        </p:spPr>
      </p:pic>
      <p:sp>
        <p:nvSpPr>
          <p:cNvPr id="5" name="Suorakulmio 4"/>
          <p:cNvSpPr/>
          <p:nvPr/>
        </p:nvSpPr>
        <p:spPr>
          <a:xfrm rot="20252164">
            <a:off x="7113240" y="5445224"/>
            <a:ext cx="2295694" cy="923330"/>
          </a:xfrm>
          <a:prstGeom prst="rect">
            <a:avLst/>
          </a:prstGeom>
          <a:noFill/>
        </p:spPr>
        <p:txBody>
          <a:bodyPr wrap="square" lIns="91440" tIns="45720" rIns="91440" bIns="45720">
            <a:spAutoFit/>
          </a:bodyPr>
          <a:lstStyle/>
          <a:p>
            <a:pPr algn="ctr"/>
            <a:r>
              <a:rPr lang="fi-FI"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Esitys</a:t>
            </a:r>
            <a:endParaRPr lang="fi-FI"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7789570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D2E45345-36BA-A74D-8F71-90E66C0EEF42}"/>
              </a:ext>
            </a:extLst>
          </p:cNvPr>
          <p:cNvPicPr>
            <a:picLocks noGrp="1" noChangeAspect="1"/>
          </p:cNvPicPr>
          <p:nvPr>
            <p:ph idx="1"/>
          </p:nvPr>
        </p:nvPicPr>
        <p:blipFill>
          <a:blip r:embed="rId2"/>
          <a:stretch>
            <a:fillRect/>
          </a:stretch>
        </p:blipFill>
        <p:spPr>
          <a:xfrm>
            <a:off x="272480" y="1988840"/>
            <a:ext cx="4336438" cy="2575261"/>
          </a:xfrm>
        </p:spPr>
      </p:pic>
      <p:sp>
        <p:nvSpPr>
          <p:cNvPr id="2" name="Tekstiruutu 1"/>
          <p:cNvSpPr txBox="1"/>
          <p:nvPr/>
        </p:nvSpPr>
        <p:spPr>
          <a:xfrm>
            <a:off x="4736976" y="1196752"/>
            <a:ext cx="5139288" cy="3816429"/>
          </a:xfrm>
          <a:prstGeom prst="rect">
            <a:avLst/>
          </a:prstGeom>
          <a:noFill/>
        </p:spPr>
        <p:txBody>
          <a:bodyPr wrap="square" rtlCol="0">
            <a:spAutoFit/>
          </a:bodyPr>
          <a:lstStyle/>
          <a:p>
            <a:r>
              <a:rPr lang="fi-FI" sz="2200" dirty="0" smtClean="0"/>
              <a:t/>
            </a:r>
            <a:br>
              <a:rPr lang="fi-FI" sz="2200" dirty="0" smtClean="0"/>
            </a:br>
            <a:endParaRPr lang="fi-FI" sz="2200" dirty="0"/>
          </a:p>
          <a:p>
            <a:pPr marL="342900" indent="-342900">
              <a:buFont typeface="Arial" panose="020B0604020202020204" pitchFamily="34" charset="0"/>
              <a:buChar char="•"/>
            </a:pPr>
            <a:r>
              <a:rPr lang="fi-FI" sz="2200" dirty="0" smtClean="0"/>
              <a:t>Ylioppilastutkintolain on tarkoitus tulla </a:t>
            </a:r>
            <a:r>
              <a:rPr lang="fi-FI" sz="2200" dirty="0"/>
              <a:t>voimaan </a:t>
            </a:r>
            <a:r>
              <a:rPr lang="fi-FI" sz="2200" dirty="0" smtClean="0"/>
              <a:t>saman aikaisesti  lukiolain kanssa 1.8.2019.</a:t>
            </a:r>
          </a:p>
          <a:p>
            <a:pPr marL="342900" indent="-342900">
              <a:buFont typeface="Arial" panose="020B0604020202020204" pitchFamily="34" charset="0"/>
              <a:buChar char="•"/>
            </a:pPr>
            <a:endParaRPr lang="fi-FI" sz="2200" dirty="0" smtClean="0"/>
          </a:p>
          <a:p>
            <a:pPr marL="342900" indent="-342900">
              <a:buFont typeface="Arial" panose="020B0604020202020204" pitchFamily="34" charset="0"/>
              <a:buChar char="•"/>
            </a:pPr>
            <a:r>
              <a:rPr lang="fi-FI" sz="2200" dirty="0" smtClean="0"/>
              <a:t>Tutkintoa koskevien muutosten on tarkoitus tulla voimaan pääosin </a:t>
            </a:r>
            <a:r>
              <a:rPr lang="fi-FI" sz="2200" smtClean="0"/>
              <a:t>vuonna 2022, </a:t>
            </a:r>
            <a:r>
              <a:rPr lang="fi-FI" sz="2200" dirty="0"/>
              <a:t>opetussuunnitelman </a:t>
            </a:r>
            <a:r>
              <a:rPr lang="fi-FI" sz="2200"/>
              <a:t>uudistuksesta </a:t>
            </a:r>
            <a:r>
              <a:rPr lang="fi-FI" sz="2200" smtClean="0"/>
              <a:t>johtuvat </a:t>
            </a:r>
            <a:r>
              <a:rPr lang="fi-FI" sz="2200" dirty="0"/>
              <a:t>tutkinnon </a:t>
            </a:r>
            <a:r>
              <a:rPr lang="fi-FI" sz="2200" dirty="0" smtClean="0"/>
              <a:t>koemuutokset vuonna 2023. </a:t>
            </a:r>
            <a:endParaRPr lang="fi-FI" sz="2200" dirty="0"/>
          </a:p>
        </p:txBody>
      </p:sp>
      <p:sp>
        <p:nvSpPr>
          <p:cNvPr id="3" name="Suorakulmio 2"/>
          <p:cNvSpPr/>
          <p:nvPr/>
        </p:nvSpPr>
        <p:spPr>
          <a:xfrm>
            <a:off x="344488" y="404664"/>
            <a:ext cx="8784976" cy="584775"/>
          </a:xfrm>
          <a:prstGeom prst="rect">
            <a:avLst/>
          </a:prstGeom>
        </p:spPr>
        <p:txBody>
          <a:bodyPr wrap="square">
            <a:spAutoFit/>
          </a:bodyPr>
          <a:lstStyle/>
          <a:p>
            <a:pPr algn="ctr"/>
            <a:r>
              <a:rPr lang="fi-FI" sz="3200" dirty="0" smtClean="0">
                <a:solidFill>
                  <a:schemeClr val="accent1">
                    <a:lumMod val="75000"/>
                  </a:schemeClr>
                </a:solidFill>
                <a:latin typeface="+mn-lt"/>
              </a:rPr>
              <a:t>Voimaantulo</a:t>
            </a:r>
            <a:endParaRPr lang="fi-FI" sz="3200" dirty="0">
              <a:solidFill>
                <a:schemeClr val="accent1">
                  <a:lumMod val="75000"/>
                </a:schemeClr>
              </a:solidFill>
              <a:latin typeface="+mn-lt"/>
            </a:endParaRPr>
          </a:p>
        </p:txBody>
      </p:sp>
    </p:spTree>
    <p:extLst>
      <p:ext uri="{BB962C8B-B14F-4D97-AF65-F5344CB8AC3E}">
        <p14:creationId xmlns:p14="http://schemas.microsoft.com/office/powerpoint/2010/main" val="2874096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a:xfrm>
            <a:off x="344488" y="202327"/>
            <a:ext cx="8420100" cy="971871"/>
          </a:xfrm>
        </p:spPr>
        <p:txBody>
          <a:bodyPr/>
          <a:lstStyle/>
          <a:p>
            <a:r>
              <a:rPr lang="fi-FI" dirty="0" smtClean="0">
                <a:solidFill>
                  <a:schemeClr val="accent1">
                    <a:lumMod val="75000"/>
                  </a:schemeClr>
                </a:solidFill>
              </a:rPr>
              <a:t>Lukioselvitys 2017: Uudistuksen tarve</a:t>
            </a:r>
            <a:endParaRPr lang="fi-FI" b="1" dirty="0">
              <a:solidFill>
                <a:schemeClr val="accent1">
                  <a:lumMod val="75000"/>
                </a:schemeClr>
              </a:solidFill>
            </a:endParaRPr>
          </a:p>
        </p:txBody>
      </p:sp>
      <p:sp>
        <p:nvSpPr>
          <p:cNvPr id="10" name="Sisällön paikkamerkki 9"/>
          <p:cNvSpPr>
            <a:spLocks noGrp="1"/>
          </p:cNvSpPr>
          <p:nvPr>
            <p:ph sz="half" idx="1"/>
          </p:nvPr>
        </p:nvSpPr>
        <p:spPr>
          <a:xfrm>
            <a:off x="344488" y="1340768"/>
            <a:ext cx="5616624" cy="5227652"/>
          </a:xfrm>
        </p:spPr>
        <p:txBody>
          <a:bodyPr/>
          <a:lstStyle/>
          <a:p>
            <a:r>
              <a:rPr lang="fi-FI" dirty="0" smtClean="0"/>
              <a:t>Suomi menettänyt kärkipaikkansa koulutustasovertailussa, osaamistarve kasvaa</a:t>
            </a:r>
          </a:p>
          <a:p>
            <a:r>
              <a:rPr lang="fi-FI" dirty="0" smtClean="0"/>
              <a:t>Muutokset perusopetuksessa ja korkea-asteella</a:t>
            </a:r>
          </a:p>
          <a:p>
            <a:r>
              <a:rPr lang="fi-FI" dirty="0" smtClean="0"/>
              <a:t>Hyvinvoinnin, ohjauksen, oppimisen tuen haasteet</a:t>
            </a:r>
          </a:p>
          <a:p>
            <a:r>
              <a:rPr lang="fi-FI" dirty="0"/>
              <a:t>Korkeakoulu- ja työelämäyhteistyö, </a:t>
            </a:r>
            <a:r>
              <a:rPr lang="fi-FI" dirty="0" smtClean="0"/>
              <a:t>urasuunnittelu</a:t>
            </a:r>
            <a:endParaRPr lang="fi-FI" dirty="0"/>
          </a:p>
          <a:p>
            <a:r>
              <a:rPr lang="fi-FI" dirty="0" smtClean="0"/>
              <a:t>Hidas </a:t>
            </a:r>
            <a:r>
              <a:rPr lang="fi-FI" dirty="0"/>
              <a:t>siirtyminen korkea-asteen </a:t>
            </a:r>
            <a:r>
              <a:rPr lang="fi-FI" dirty="0" smtClean="0"/>
              <a:t>opintoihin</a:t>
            </a:r>
          </a:p>
          <a:p>
            <a:r>
              <a:rPr lang="fi-FI" dirty="0" smtClean="0"/>
              <a:t>Korkea-asteen </a:t>
            </a:r>
            <a:r>
              <a:rPr lang="fi-FI" dirty="0"/>
              <a:t>opinnoissa </a:t>
            </a:r>
            <a:r>
              <a:rPr lang="fi-FI" dirty="0" smtClean="0"/>
              <a:t>tarvittava osaaminen</a:t>
            </a:r>
            <a:endParaRPr lang="fi-FI" dirty="0"/>
          </a:p>
          <a:p>
            <a:pPr>
              <a:buFont typeface="Arial" panose="020B0604020202020204" pitchFamily="34" charset="0"/>
              <a:buChar char="•"/>
            </a:pPr>
            <a:r>
              <a:rPr lang="fi-FI" dirty="0" smtClean="0"/>
              <a:t>Kansainvälistyminen</a:t>
            </a:r>
            <a:r>
              <a:rPr lang="fi-FI" dirty="0"/>
              <a:t>, </a:t>
            </a:r>
            <a:r>
              <a:rPr lang="fi-FI" dirty="0" smtClean="0"/>
              <a:t>kielitaito</a:t>
            </a:r>
            <a:endParaRPr lang="fi-FI" dirty="0"/>
          </a:p>
          <a:p>
            <a:pPr marL="0" indent="0">
              <a:buNone/>
            </a:pPr>
            <a:endParaRPr lang="fi-FI" dirty="0"/>
          </a:p>
          <a:p>
            <a:endParaRPr lang="fi-FI" dirty="0"/>
          </a:p>
          <a:p>
            <a:endParaRPr lang="fi-FI" dirty="0"/>
          </a:p>
        </p:txBody>
      </p:sp>
      <p:pic>
        <p:nvPicPr>
          <p:cNvPr id="14" name="Picture 2" descr="C:\Users\silanti1\AppData\Local\Microsoft\Windows\Temporary Internet Files\Content.Outlook\7H8OT2SN\lukio-7.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996880" y="1412776"/>
            <a:ext cx="3672408" cy="419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056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5A8173-7FAB-46B5-8143-350E906ECD47}"/>
              </a:ext>
            </a:extLst>
          </p:cNvPr>
          <p:cNvSpPr>
            <a:spLocks noGrp="1"/>
          </p:cNvSpPr>
          <p:nvPr>
            <p:ph type="sldNum" sz="quarter" idx="16"/>
          </p:nvPr>
        </p:nvSpPr>
        <p:spPr/>
        <p:txBody>
          <a:bodyPr/>
          <a:lstStyle/>
          <a:p>
            <a:fld id="{9CDC3FFB-3268-453B-B185-AB33BF655EEC}" type="slidenum">
              <a:rPr lang="fi-FI" smtClean="0"/>
              <a:t>4</a:t>
            </a:fld>
            <a:endParaRPr lang="fi-FI" dirty="0"/>
          </a:p>
        </p:txBody>
      </p:sp>
      <p:sp>
        <p:nvSpPr>
          <p:cNvPr id="3" name="Date Placeholder 2">
            <a:extLst>
              <a:ext uri="{FF2B5EF4-FFF2-40B4-BE49-F238E27FC236}">
                <a16:creationId xmlns:a16="http://schemas.microsoft.com/office/drawing/2014/main" id="{947FD62A-25B6-42A5-AE04-05F2EA2F642A}"/>
              </a:ext>
            </a:extLst>
          </p:cNvPr>
          <p:cNvSpPr>
            <a:spLocks noGrp="1"/>
          </p:cNvSpPr>
          <p:nvPr>
            <p:ph type="dt" sz="half" idx="14"/>
          </p:nvPr>
        </p:nvSpPr>
        <p:spPr/>
        <p:txBody>
          <a:bodyPr/>
          <a:lstStyle/>
          <a:p>
            <a:r>
              <a:rPr lang="fi-FI" dirty="0" smtClean="0"/>
              <a:t>@</a:t>
            </a:r>
            <a:r>
              <a:rPr lang="fi-FI" dirty="0" err="1" smtClean="0"/>
              <a:t>fountainpark</a:t>
            </a:r>
            <a:endParaRPr lang="fi-FI" dirty="0"/>
          </a:p>
        </p:txBody>
      </p:sp>
      <p:sp>
        <p:nvSpPr>
          <p:cNvPr id="4" name="Content Placeholder 3">
            <a:extLst>
              <a:ext uri="{FF2B5EF4-FFF2-40B4-BE49-F238E27FC236}">
                <a16:creationId xmlns:a16="http://schemas.microsoft.com/office/drawing/2014/main" id="{ACB5632F-BA86-4DC7-9252-45CD7A7100FD}"/>
              </a:ext>
            </a:extLst>
          </p:cNvPr>
          <p:cNvSpPr>
            <a:spLocks noGrp="1"/>
          </p:cNvSpPr>
          <p:nvPr>
            <p:ph sz="half" idx="1"/>
          </p:nvPr>
        </p:nvSpPr>
        <p:spPr>
          <a:xfrm>
            <a:off x="838201" y="5138523"/>
            <a:ext cx="8030817" cy="894529"/>
          </a:xfr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a:lstStyle/>
          <a:p>
            <a:pPr marL="0" indent="0" algn="ctr">
              <a:buNone/>
            </a:pPr>
            <a:r>
              <a:rPr lang="fi-FI" dirty="0">
                <a:solidFill>
                  <a:schemeClr val="tx2"/>
                </a:solidFill>
              </a:rPr>
              <a:t>Jatko-opintokelpoisuus</a:t>
            </a:r>
          </a:p>
          <a:p>
            <a:pPr marL="0" indent="0" algn="ctr">
              <a:buNone/>
            </a:pPr>
            <a:r>
              <a:rPr lang="fi-FI" sz="2800" b="1" dirty="0">
                <a:solidFill>
                  <a:schemeClr val="accent6"/>
                </a:solidFill>
              </a:rPr>
              <a:t>Y   l   e   i   s   </a:t>
            </a:r>
            <a:r>
              <a:rPr lang="fi-FI" sz="2800" b="1" dirty="0" err="1">
                <a:solidFill>
                  <a:schemeClr val="accent6"/>
                </a:solidFill>
              </a:rPr>
              <a:t>s</a:t>
            </a:r>
            <a:r>
              <a:rPr lang="fi-FI" sz="2800" b="1" dirty="0">
                <a:solidFill>
                  <a:schemeClr val="accent6"/>
                </a:solidFill>
              </a:rPr>
              <a:t>   i   v   i   s   t   y   s</a:t>
            </a:r>
          </a:p>
          <a:p>
            <a:pPr algn="ctr"/>
            <a:endParaRPr lang="fi-FI" dirty="0">
              <a:solidFill>
                <a:schemeClr val="tx2"/>
              </a:solidFill>
            </a:endParaRPr>
          </a:p>
        </p:txBody>
      </p:sp>
      <p:sp>
        <p:nvSpPr>
          <p:cNvPr id="5" name="Title 4">
            <a:extLst>
              <a:ext uri="{FF2B5EF4-FFF2-40B4-BE49-F238E27FC236}">
                <a16:creationId xmlns:a16="http://schemas.microsoft.com/office/drawing/2014/main" id="{993B82E7-69DB-4495-86BA-1806B1AF5ED1}"/>
              </a:ext>
            </a:extLst>
          </p:cNvPr>
          <p:cNvSpPr>
            <a:spLocks noGrp="1"/>
          </p:cNvSpPr>
          <p:nvPr>
            <p:ph type="title"/>
          </p:nvPr>
        </p:nvSpPr>
        <p:spPr>
          <a:xfrm>
            <a:off x="3730191" y="202121"/>
            <a:ext cx="2307021" cy="707772"/>
          </a:xfrm>
        </p:spPr>
        <p:txBody>
          <a:bodyPr/>
          <a:lstStyle/>
          <a:p>
            <a:pPr algn="ctr"/>
            <a:r>
              <a:rPr lang="fi-FI" dirty="0">
                <a:solidFill>
                  <a:schemeClr val="accent1">
                    <a:lumMod val="75000"/>
                  </a:schemeClr>
                </a:solidFill>
              </a:rPr>
              <a:t>Uusi lukio</a:t>
            </a:r>
          </a:p>
        </p:txBody>
      </p:sp>
      <p:sp>
        <p:nvSpPr>
          <p:cNvPr id="7" name="TextBox 6">
            <a:extLst>
              <a:ext uri="{FF2B5EF4-FFF2-40B4-BE49-F238E27FC236}">
                <a16:creationId xmlns:a16="http://schemas.microsoft.com/office/drawing/2014/main" id="{84B6F0AF-757F-4C4B-9344-E126105F650F}"/>
              </a:ext>
            </a:extLst>
          </p:cNvPr>
          <p:cNvSpPr txBox="1"/>
          <p:nvPr/>
        </p:nvSpPr>
        <p:spPr>
          <a:xfrm>
            <a:off x="838201" y="4320251"/>
            <a:ext cx="2544417" cy="707886"/>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fi-FI" sz="2000">
                <a:solidFill>
                  <a:schemeClr val="tx2"/>
                </a:solidFill>
              </a:rPr>
              <a:t>Tiedon hallinta ja ajattelun taidot</a:t>
            </a:r>
          </a:p>
        </p:txBody>
      </p:sp>
      <p:sp>
        <p:nvSpPr>
          <p:cNvPr id="8" name="TextBox 7">
            <a:extLst>
              <a:ext uri="{FF2B5EF4-FFF2-40B4-BE49-F238E27FC236}">
                <a16:creationId xmlns:a16="http://schemas.microsoft.com/office/drawing/2014/main" id="{C2D9B295-478C-460E-8197-F4C64BD5784B}"/>
              </a:ext>
            </a:extLst>
          </p:cNvPr>
          <p:cNvSpPr txBox="1"/>
          <p:nvPr/>
        </p:nvSpPr>
        <p:spPr>
          <a:xfrm>
            <a:off x="3525081" y="4320250"/>
            <a:ext cx="2630554" cy="707886"/>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fi-FI" sz="2000">
                <a:solidFill>
                  <a:schemeClr val="tx2"/>
                </a:solidFill>
              </a:rPr>
              <a:t>Yhteistyö- ja vuorovaikutustaidot</a:t>
            </a:r>
          </a:p>
        </p:txBody>
      </p:sp>
      <p:sp>
        <p:nvSpPr>
          <p:cNvPr id="9" name="TextBox 8">
            <a:extLst>
              <a:ext uri="{FF2B5EF4-FFF2-40B4-BE49-F238E27FC236}">
                <a16:creationId xmlns:a16="http://schemas.microsoft.com/office/drawing/2014/main" id="{C0E4C22F-4345-4DA6-970E-2323B2609BF9}"/>
              </a:ext>
            </a:extLst>
          </p:cNvPr>
          <p:cNvSpPr txBox="1"/>
          <p:nvPr/>
        </p:nvSpPr>
        <p:spPr>
          <a:xfrm>
            <a:off x="6294785" y="4310312"/>
            <a:ext cx="2574232" cy="707886"/>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fi-FI" sz="2000">
                <a:solidFill>
                  <a:schemeClr val="tx2"/>
                </a:solidFill>
              </a:rPr>
              <a:t>Luovuus ja ongelmanratkaisu</a:t>
            </a:r>
          </a:p>
        </p:txBody>
      </p:sp>
      <p:sp>
        <p:nvSpPr>
          <p:cNvPr id="10" name="TextBox 9">
            <a:extLst>
              <a:ext uri="{FF2B5EF4-FFF2-40B4-BE49-F238E27FC236}">
                <a16:creationId xmlns:a16="http://schemas.microsoft.com/office/drawing/2014/main" id="{31E2AE6D-C8EA-4EC9-A5D2-FE192D4A08BF}"/>
              </a:ext>
            </a:extLst>
          </p:cNvPr>
          <p:cNvSpPr txBox="1"/>
          <p:nvPr/>
        </p:nvSpPr>
        <p:spPr>
          <a:xfrm>
            <a:off x="861393" y="3498621"/>
            <a:ext cx="2521224" cy="707886"/>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fi-FI" sz="2000">
                <a:solidFill>
                  <a:schemeClr val="tx2"/>
                </a:solidFill>
              </a:rPr>
              <a:t>Kansainvälisyys ja monikulttuurisuus</a:t>
            </a:r>
          </a:p>
        </p:txBody>
      </p:sp>
      <p:sp>
        <p:nvSpPr>
          <p:cNvPr id="11" name="TextBox 10">
            <a:extLst>
              <a:ext uri="{FF2B5EF4-FFF2-40B4-BE49-F238E27FC236}">
                <a16:creationId xmlns:a16="http://schemas.microsoft.com/office/drawing/2014/main" id="{DF364CAD-320E-4C99-8008-54121C2905A4}"/>
              </a:ext>
            </a:extLst>
          </p:cNvPr>
          <p:cNvSpPr txBox="1"/>
          <p:nvPr/>
        </p:nvSpPr>
        <p:spPr>
          <a:xfrm>
            <a:off x="3521762" y="3495304"/>
            <a:ext cx="2633873" cy="707886"/>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fi-FI" sz="2000">
                <a:solidFill>
                  <a:schemeClr val="tx2"/>
                </a:solidFill>
              </a:rPr>
              <a:t>Yhteiskunnallinen osaaminen</a:t>
            </a:r>
          </a:p>
        </p:txBody>
      </p:sp>
      <p:sp>
        <p:nvSpPr>
          <p:cNvPr id="12" name="TextBox 11">
            <a:extLst>
              <a:ext uri="{FF2B5EF4-FFF2-40B4-BE49-F238E27FC236}">
                <a16:creationId xmlns:a16="http://schemas.microsoft.com/office/drawing/2014/main" id="{A164383F-ECB2-4770-BC01-2FC324D42B23}"/>
              </a:ext>
            </a:extLst>
          </p:cNvPr>
          <p:cNvSpPr txBox="1"/>
          <p:nvPr/>
        </p:nvSpPr>
        <p:spPr>
          <a:xfrm>
            <a:off x="6288149" y="3498618"/>
            <a:ext cx="2580868" cy="707886"/>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fi-FI" sz="2000">
                <a:solidFill>
                  <a:schemeClr val="tx2"/>
                </a:solidFill>
              </a:rPr>
              <a:t>Eettisyys</a:t>
            </a:r>
          </a:p>
          <a:p>
            <a:pPr algn="ctr"/>
            <a:endParaRPr lang="fi-FI" sz="2000">
              <a:solidFill>
                <a:schemeClr val="tx2"/>
              </a:solidFill>
            </a:endParaRPr>
          </a:p>
        </p:txBody>
      </p:sp>
      <p:sp>
        <p:nvSpPr>
          <p:cNvPr id="13" name="Isosceles Triangle 12">
            <a:extLst>
              <a:ext uri="{FF2B5EF4-FFF2-40B4-BE49-F238E27FC236}">
                <a16:creationId xmlns:a16="http://schemas.microsoft.com/office/drawing/2014/main" id="{A3274240-AC7A-48A0-8466-B1CF852E1779}"/>
              </a:ext>
            </a:extLst>
          </p:cNvPr>
          <p:cNvSpPr/>
          <p:nvPr/>
        </p:nvSpPr>
        <p:spPr>
          <a:xfrm>
            <a:off x="861394" y="1490871"/>
            <a:ext cx="8007624" cy="1916853"/>
          </a:xfrm>
          <a:prstGeom prst="triangle">
            <a:avLst/>
          </a:prstGeom>
          <a:solidFill>
            <a:schemeClr val="tx2"/>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18" name="Group 17">
            <a:extLst>
              <a:ext uri="{FF2B5EF4-FFF2-40B4-BE49-F238E27FC236}">
                <a16:creationId xmlns:a16="http://schemas.microsoft.com/office/drawing/2014/main" id="{6D0E0BBD-7DC3-46E0-AD95-F72C3107199E}"/>
              </a:ext>
            </a:extLst>
          </p:cNvPr>
          <p:cNvGrpSpPr/>
          <p:nvPr/>
        </p:nvGrpSpPr>
        <p:grpSpPr>
          <a:xfrm>
            <a:off x="2612332" y="2011430"/>
            <a:ext cx="5066583" cy="1306740"/>
            <a:chOff x="2231331" y="1375327"/>
            <a:chExt cx="5066583" cy="1306740"/>
          </a:xfrm>
        </p:grpSpPr>
        <p:sp>
          <p:nvSpPr>
            <p:cNvPr id="14" name="TextBox 13">
              <a:extLst>
                <a:ext uri="{FF2B5EF4-FFF2-40B4-BE49-F238E27FC236}">
                  <a16:creationId xmlns:a16="http://schemas.microsoft.com/office/drawing/2014/main" id="{8E998072-4BC3-4E65-9E49-5D9DEF165A36}"/>
                </a:ext>
              </a:extLst>
            </p:cNvPr>
            <p:cNvSpPr txBox="1"/>
            <p:nvPr/>
          </p:nvSpPr>
          <p:spPr>
            <a:xfrm>
              <a:off x="2231331" y="1903462"/>
              <a:ext cx="1425545" cy="707886"/>
            </a:xfrm>
            <a:prstGeom prst="rect">
              <a:avLst/>
            </a:prstGeom>
            <a:noFill/>
          </p:spPr>
          <p:txBody>
            <a:bodyPr wrap="square" rtlCol="0">
              <a:spAutoFit/>
            </a:bodyPr>
            <a:lstStyle/>
            <a:p>
              <a:pPr algn="ctr"/>
              <a:r>
                <a:rPr lang="fi-FI" sz="2000">
                  <a:solidFill>
                    <a:schemeClr val="bg1"/>
                  </a:solidFill>
                </a:rPr>
                <a:t>Oppimisen taidot</a:t>
              </a:r>
            </a:p>
          </p:txBody>
        </p:sp>
        <p:sp>
          <p:nvSpPr>
            <p:cNvPr id="15" name="TextBox 14">
              <a:extLst>
                <a:ext uri="{FF2B5EF4-FFF2-40B4-BE49-F238E27FC236}">
                  <a16:creationId xmlns:a16="http://schemas.microsoft.com/office/drawing/2014/main" id="{9AFD1E7B-3664-4E32-88B2-C539502D072B}"/>
                </a:ext>
              </a:extLst>
            </p:cNvPr>
            <p:cNvSpPr txBox="1"/>
            <p:nvPr/>
          </p:nvSpPr>
          <p:spPr>
            <a:xfrm>
              <a:off x="3525080" y="1375327"/>
              <a:ext cx="1918252" cy="400110"/>
            </a:xfrm>
            <a:prstGeom prst="rect">
              <a:avLst/>
            </a:prstGeom>
            <a:noFill/>
          </p:spPr>
          <p:txBody>
            <a:bodyPr wrap="square" rtlCol="0">
              <a:spAutoFit/>
            </a:bodyPr>
            <a:lstStyle/>
            <a:p>
              <a:r>
                <a:rPr lang="fi-FI" sz="2000">
                  <a:solidFill>
                    <a:schemeClr val="bg1"/>
                  </a:solidFill>
                </a:rPr>
                <a:t>Elämänhallinta</a:t>
              </a:r>
            </a:p>
          </p:txBody>
        </p:sp>
        <p:sp>
          <p:nvSpPr>
            <p:cNvPr id="16" name="TextBox 15">
              <a:extLst>
                <a:ext uri="{FF2B5EF4-FFF2-40B4-BE49-F238E27FC236}">
                  <a16:creationId xmlns:a16="http://schemas.microsoft.com/office/drawing/2014/main" id="{9C738F54-B248-46EE-8B7C-8715AC5A5F1E}"/>
                </a:ext>
              </a:extLst>
            </p:cNvPr>
            <p:cNvSpPr txBox="1"/>
            <p:nvPr/>
          </p:nvSpPr>
          <p:spPr>
            <a:xfrm>
              <a:off x="3656876" y="2281957"/>
              <a:ext cx="3641038" cy="400110"/>
            </a:xfrm>
            <a:prstGeom prst="rect">
              <a:avLst/>
            </a:prstGeom>
            <a:noFill/>
          </p:spPr>
          <p:txBody>
            <a:bodyPr wrap="square" rtlCol="0">
              <a:spAutoFit/>
            </a:bodyPr>
            <a:lstStyle/>
            <a:p>
              <a:r>
                <a:rPr lang="fi-FI" sz="2000" dirty="0">
                  <a:solidFill>
                    <a:schemeClr val="bg1"/>
                  </a:solidFill>
                </a:rPr>
                <a:t>Itsetuntemus ja -luottamus</a:t>
              </a:r>
            </a:p>
          </p:txBody>
        </p:sp>
        <p:sp>
          <p:nvSpPr>
            <p:cNvPr id="17" name="TextBox 16">
              <a:extLst>
                <a:ext uri="{FF2B5EF4-FFF2-40B4-BE49-F238E27FC236}">
                  <a16:creationId xmlns:a16="http://schemas.microsoft.com/office/drawing/2014/main" id="{84156486-45F5-4812-A5C0-179EDE0C0A94}"/>
                </a:ext>
              </a:extLst>
            </p:cNvPr>
            <p:cNvSpPr txBox="1"/>
            <p:nvPr/>
          </p:nvSpPr>
          <p:spPr>
            <a:xfrm>
              <a:off x="3426975" y="1825282"/>
              <a:ext cx="3414455" cy="400110"/>
            </a:xfrm>
            <a:prstGeom prst="rect">
              <a:avLst/>
            </a:prstGeom>
            <a:noFill/>
          </p:spPr>
          <p:txBody>
            <a:bodyPr wrap="square" rtlCol="0">
              <a:spAutoFit/>
            </a:bodyPr>
            <a:lstStyle/>
            <a:p>
              <a:pPr algn="ctr"/>
              <a:r>
                <a:rPr lang="fi-FI" sz="2000">
                  <a:solidFill>
                    <a:schemeClr val="bg1"/>
                  </a:solidFill>
                </a:rPr>
                <a:t>Teknologiset taidot</a:t>
              </a:r>
            </a:p>
          </p:txBody>
        </p:sp>
      </p:grpSp>
      <p:sp>
        <p:nvSpPr>
          <p:cNvPr id="19" name="Cloud 18">
            <a:extLst>
              <a:ext uri="{FF2B5EF4-FFF2-40B4-BE49-F238E27FC236}">
                <a16:creationId xmlns:a16="http://schemas.microsoft.com/office/drawing/2014/main" id="{E9B3EF51-455C-47EC-ADCB-79638AC63D5E}"/>
              </a:ext>
            </a:extLst>
          </p:cNvPr>
          <p:cNvSpPr/>
          <p:nvPr/>
        </p:nvSpPr>
        <p:spPr>
          <a:xfrm>
            <a:off x="7474964" y="2060385"/>
            <a:ext cx="1759226" cy="869403"/>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600">
                <a:solidFill>
                  <a:schemeClr val="tx2"/>
                </a:solidFill>
              </a:rPr>
              <a:t>Opintojen ohjaus</a:t>
            </a:r>
          </a:p>
        </p:txBody>
      </p:sp>
      <p:sp>
        <p:nvSpPr>
          <p:cNvPr id="20" name="Cloud 19">
            <a:extLst>
              <a:ext uri="{FF2B5EF4-FFF2-40B4-BE49-F238E27FC236}">
                <a16:creationId xmlns:a16="http://schemas.microsoft.com/office/drawing/2014/main" id="{ADB969B7-CA05-4E04-A257-B35834B7B43D}"/>
              </a:ext>
            </a:extLst>
          </p:cNvPr>
          <p:cNvSpPr/>
          <p:nvPr/>
        </p:nvSpPr>
        <p:spPr>
          <a:xfrm>
            <a:off x="6304490" y="1609814"/>
            <a:ext cx="2032885" cy="721097"/>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600" dirty="0">
                <a:solidFill>
                  <a:schemeClr val="tx2"/>
                </a:solidFill>
              </a:rPr>
              <a:t>Valinnaisuus</a:t>
            </a:r>
          </a:p>
        </p:txBody>
      </p:sp>
      <p:sp>
        <p:nvSpPr>
          <p:cNvPr id="22" name="Cloud 21">
            <a:extLst>
              <a:ext uri="{FF2B5EF4-FFF2-40B4-BE49-F238E27FC236}">
                <a16:creationId xmlns:a16="http://schemas.microsoft.com/office/drawing/2014/main" id="{36A3811B-2D70-4578-B6D7-89F75E730DAA}"/>
              </a:ext>
            </a:extLst>
          </p:cNvPr>
          <p:cNvSpPr/>
          <p:nvPr/>
        </p:nvSpPr>
        <p:spPr>
          <a:xfrm>
            <a:off x="991351" y="1406827"/>
            <a:ext cx="2160100" cy="706576"/>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600">
                <a:solidFill>
                  <a:schemeClr val="tx2"/>
                </a:solidFill>
              </a:rPr>
              <a:t>Yhteisöllisyys</a:t>
            </a:r>
          </a:p>
        </p:txBody>
      </p:sp>
      <p:sp>
        <p:nvSpPr>
          <p:cNvPr id="23" name="Cloud 22">
            <a:extLst>
              <a:ext uri="{FF2B5EF4-FFF2-40B4-BE49-F238E27FC236}">
                <a16:creationId xmlns:a16="http://schemas.microsoft.com/office/drawing/2014/main" id="{0E38E513-D09A-4A90-9232-888DC45BB05B}"/>
              </a:ext>
            </a:extLst>
          </p:cNvPr>
          <p:cNvSpPr/>
          <p:nvPr/>
        </p:nvSpPr>
        <p:spPr>
          <a:xfrm>
            <a:off x="641909" y="1922979"/>
            <a:ext cx="2189908" cy="947393"/>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600">
                <a:solidFill>
                  <a:schemeClr val="tx2"/>
                </a:solidFill>
              </a:rPr>
              <a:t>Vaihtelevat oppimis-ympäristöt</a:t>
            </a:r>
          </a:p>
        </p:txBody>
      </p:sp>
      <p:sp>
        <p:nvSpPr>
          <p:cNvPr id="25" name="Cloud 24">
            <a:extLst>
              <a:ext uri="{FF2B5EF4-FFF2-40B4-BE49-F238E27FC236}">
                <a16:creationId xmlns:a16="http://schemas.microsoft.com/office/drawing/2014/main" id="{39F8985D-9420-471E-8795-1EDAE6CCFE39}"/>
              </a:ext>
            </a:extLst>
          </p:cNvPr>
          <p:cNvSpPr/>
          <p:nvPr/>
        </p:nvSpPr>
        <p:spPr>
          <a:xfrm>
            <a:off x="838200" y="492703"/>
            <a:ext cx="2589227" cy="1084757"/>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600">
                <a:solidFill>
                  <a:schemeClr val="tx2"/>
                </a:solidFill>
              </a:rPr>
              <a:t>Todelliset oppimistilanteet ja haasteet</a:t>
            </a:r>
          </a:p>
        </p:txBody>
      </p:sp>
      <p:sp>
        <p:nvSpPr>
          <p:cNvPr id="26" name="Cloud 25">
            <a:extLst>
              <a:ext uri="{FF2B5EF4-FFF2-40B4-BE49-F238E27FC236}">
                <a16:creationId xmlns:a16="http://schemas.microsoft.com/office/drawing/2014/main" id="{D7AB6BDF-4489-48E0-90C9-4A9E1B0BC5C9}"/>
              </a:ext>
            </a:extLst>
          </p:cNvPr>
          <p:cNvSpPr/>
          <p:nvPr/>
        </p:nvSpPr>
        <p:spPr>
          <a:xfrm>
            <a:off x="2805457" y="1052783"/>
            <a:ext cx="1994450" cy="706576"/>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600">
                <a:solidFill>
                  <a:schemeClr val="tx2"/>
                </a:solidFill>
              </a:rPr>
              <a:t>Projekti-työskentely </a:t>
            </a:r>
          </a:p>
        </p:txBody>
      </p:sp>
      <p:sp>
        <p:nvSpPr>
          <p:cNvPr id="21" name="Cloud 20">
            <a:extLst>
              <a:ext uri="{FF2B5EF4-FFF2-40B4-BE49-F238E27FC236}">
                <a16:creationId xmlns:a16="http://schemas.microsoft.com/office/drawing/2014/main" id="{BADB9903-6028-4D6E-97A9-EFBB1384288E}"/>
              </a:ext>
            </a:extLst>
          </p:cNvPr>
          <p:cNvSpPr/>
          <p:nvPr/>
        </p:nvSpPr>
        <p:spPr>
          <a:xfrm>
            <a:off x="5253031" y="1152717"/>
            <a:ext cx="1994450" cy="706576"/>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600">
                <a:solidFill>
                  <a:schemeClr val="tx2"/>
                </a:solidFill>
              </a:rPr>
              <a:t>Yksilöllisyys</a:t>
            </a:r>
          </a:p>
        </p:txBody>
      </p:sp>
      <p:sp>
        <p:nvSpPr>
          <p:cNvPr id="24" name="Cloud 23">
            <a:extLst>
              <a:ext uri="{FF2B5EF4-FFF2-40B4-BE49-F238E27FC236}">
                <a16:creationId xmlns:a16="http://schemas.microsoft.com/office/drawing/2014/main" id="{18157A05-FF87-4B24-AF4C-FD9755C627E7}"/>
              </a:ext>
            </a:extLst>
          </p:cNvPr>
          <p:cNvSpPr/>
          <p:nvPr/>
        </p:nvSpPr>
        <p:spPr>
          <a:xfrm>
            <a:off x="6037211" y="734042"/>
            <a:ext cx="1994450" cy="706576"/>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600">
                <a:solidFill>
                  <a:schemeClr val="tx2"/>
                </a:solidFill>
              </a:rPr>
              <a:t>Ilmiö-pohjaisuus</a:t>
            </a:r>
          </a:p>
        </p:txBody>
      </p:sp>
      <p:sp>
        <p:nvSpPr>
          <p:cNvPr id="27" name="Cloud 26">
            <a:extLst>
              <a:ext uri="{FF2B5EF4-FFF2-40B4-BE49-F238E27FC236}">
                <a16:creationId xmlns:a16="http://schemas.microsoft.com/office/drawing/2014/main" id="{C10DA5DD-9188-4788-ABD5-E73D4089F2DA}"/>
              </a:ext>
            </a:extLst>
          </p:cNvPr>
          <p:cNvSpPr/>
          <p:nvPr/>
        </p:nvSpPr>
        <p:spPr>
          <a:xfrm>
            <a:off x="7085396" y="1165627"/>
            <a:ext cx="2205476" cy="706576"/>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600">
                <a:solidFill>
                  <a:schemeClr val="tx2"/>
                </a:solidFill>
              </a:rPr>
              <a:t>Monipuolinen arviointi </a:t>
            </a:r>
          </a:p>
        </p:txBody>
      </p:sp>
    </p:spTree>
    <p:extLst>
      <p:ext uri="{BB962C8B-B14F-4D97-AF65-F5344CB8AC3E}">
        <p14:creationId xmlns:p14="http://schemas.microsoft.com/office/powerpoint/2010/main" val="1688883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ojaneju1\AppData\Local\Microsoft\Windows\Temporary Internet Files\Content.Outlook\1L8BY887\uusilukio_opetustilanne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76" y="-99392"/>
            <a:ext cx="10576498" cy="6192679"/>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p:cNvSpPr txBox="1"/>
          <p:nvPr/>
        </p:nvSpPr>
        <p:spPr>
          <a:xfrm>
            <a:off x="56456" y="2780928"/>
            <a:ext cx="6336704" cy="1200329"/>
          </a:xfrm>
          <a:prstGeom prst="rect">
            <a:avLst/>
          </a:prstGeom>
          <a:noFill/>
        </p:spPr>
        <p:txBody>
          <a:bodyPr wrap="square" rtlCol="0">
            <a:spAutoFit/>
          </a:bodyPr>
          <a:lstStyle/>
          <a:p>
            <a:r>
              <a:rPr lang="fi-FI" sz="3600" dirty="0" smtClean="0">
                <a:solidFill>
                  <a:schemeClr val="accent6">
                    <a:lumMod val="75000"/>
                  </a:schemeClr>
                </a:solidFill>
              </a:rPr>
              <a:t>Uusi lukiolaki tuo myönteisiä muutoksia</a:t>
            </a:r>
            <a:endParaRPr lang="fi-FI" sz="3600" dirty="0">
              <a:solidFill>
                <a:schemeClr val="accent6">
                  <a:lumMod val="75000"/>
                </a:schemeClr>
              </a:solidFill>
            </a:endParaRPr>
          </a:p>
        </p:txBody>
      </p:sp>
    </p:spTree>
    <p:extLst>
      <p:ext uri="{BB962C8B-B14F-4D97-AF65-F5344CB8AC3E}">
        <p14:creationId xmlns:p14="http://schemas.microsoft.com/office/powerpoint/2010/main" val="3569785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endParaRPr lang="fi-FI" altLang="fi-FI" dirty="0"/>
          </a:p>
        </p:txBody>
      </p:sp>
      <p:pic>
        <p:nvPicPr>
          <p:cNvPr id="3" name="Content Placeholder 4">
            <a:extLst>
              <a:ext uri="{FF2B5EF4-FFF2-40B4-BE49-F238E27FC236}">
                <a16:creationId xmlns:a16="http://schemas.microsoft.com/office/drawing/2014/main" id="{D2E45345-36BA-A74D-8F71-90E66C0EEF42}"/>
              </a:ext>
            </a:extLst>
          </p:cNvPr>
          <p:cNvPicPr>
            <a:picLocks noChangeAspect="1"/>
          </p:cNvPicPr>
          <p:nvPr/>
        </p:nvPicPr>
        <p:blipFill>
          <a:blip r:embed="rId2"/>
          <a:stretch>
            <a:fillRect/>
          </a:stretch>
        </p:blipFill>
        <p:spPr>
          <a:xfrm>
            <a:off x="10209584" y="-1575510"/>
            <a:ext cx="5184493" cy="2916277"/>
          </a:xfrm>
          <a:prstGeom prst="rect">
            <a:avLst/>
          </a:prstGeom>
        </p:spPr>
      </p:pic>
      <p:sp>
        <p:nvSpPr>
          <p:cNvPr id="4" name="TextBox 2">
            <a:extLst>
              <a:ext uri="{FF2B5EF4-FFF2-40B4-BE49-F238E27FC236}">
                <a16:creationId xmlns:a16="http://schemas.microsoft.com/office/drawing/2014/main" id="{73B821DC-C102-F24A-A0C2-30C6930C1873}"/>
              </a:ext>
            </a:extLst>
          </p:cNvPr>
          <p:cNvSpPr txBox="1"/>
          <p:nvPr/>
        </p:nvSpPr>
        <p:spPr>
          <a:xfrm>
            <a:off x="5409429" y="1652390"/>
            <a:ext cx="4126281" cy="4093428"/>
          </a:xfrm>
          <a:prstGeom prst="rect">
            <a:avLst/>
          </a:prstGeom>
          <a:noFill/>
        </p:spPr>
        <p:txBody>
          <a:bodyPr wrap="square" rtlCol="0">
            <a:spAutoFit/>
          </a:bodyPr>
          <a:lstStyle/>
          <a:p>
            <a:endParaRPr lang="fi-FI" sz="20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i-FI" sz="2200" dirty="0" smtClean="0">
                <a:latin typeface="Arial" panose="020B0604020202020204" pitchFamily="34" charset="0"/>
                <a:cs typeface="Arial" panose="020B0604020202020204" pitchFamily="34" charset="0"/>
              </a:rPr>
              <a:t>Lukio säilyy yleissivistävänä koulutuksena.</a:t>
            </a:r>
          </a:p>
          <a:p>
            <a:pPr marL="342900" indent="-342900">
              <a:buFont typeface="Arial" panose="020B0604020202020204" pitchFamily="34" charset="0"/>
              <a:buChar char="•"/>
            </a:pPr>
            <a:endParaRPr lang="fi-FI"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i-FI" sz="2200" dirty="0">
                <a:latin typeface="Arial" panose="020B0604020202020204" pitchFamily="34" charset="0"/>
                <a:cs typeface="Arial" panose="020B0604020202020204" pitchFamily="34" charset="0"/>
              </a:rPr>
              <a:t>Lukiolaisten valmiudet </a:t>
            </a:r>
            <a:br>
              <a:rPr lang="fi-FI" sz="2200" dirty="0">
                <a:latin typeface="Arial" panose="020B0604020202020204" pitchFamily="34" charset="0"/>
                <a:cs typeface="Arial" panose="020B0604020202020204" pitchFamily="34" charset="0"/>
              </a:rPr>
            </a:br>
            <a:r>
              <a:rPr lang="fi-FI" sz="2200" dirty="0">
                <a:latin typeface="Arial" panose="020B0604020202020204" pitchFamily="34" charset="0"/>
                <a:cs typeface="Arial" panose="020B0604020202020204" pitchFamily="34" charset="0"/>
              </a:rPr>
              <a:t>jatko-opintoihin, työelämään ja kansainvälisyyteen </a:t>
            </a:r>
            <a:r>
              <a:rPr lang="fi-FI" sz="2200" dirty="0" smtClean="0">
                <a:latin typeface="Arial" panose="020B0604020202020204" pitchFamily="34" charset="0"/>
                <a:cs typeface="Arial" panose="020B0604020202020204" pitchFamily="34" charset="0"/>
              </a:rPr>
              <a:t>paranevat.</a:t>
            </a:r>
          </a:p>
          <a:p>
            <a:endParaRPr lang="fi-FI" sz="22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i-FI" sz="2200" dirty="0" smtClean="0">
                <a:latin typeface="Arial" panose="020B0604020202020204" pitchFamily="34" charset="0"/>
                <a:cs typeface="Arial" panose="020B0604020202020204" pitchFamily="34" charset="0"/>
              </a:rPr>
              <a:t>Laaja-alainen osaaminen vahvistuu.</a:t>
            </a:r>
          </a:p>
          <a:p>
            <a:pPr marL="342900" indent="-342900">
              <a:buFont typeface="Arial" panose="020B0604020202020204" pitchFamily="34" charset="0"/>
              <a:buChar char="•"/>
            </a:pPr>
            <a:endParaRPr lang="fi-FI" sz="2000" b="1" dirty="0" smtClean="0">
              <a:latin typeface="Arial" panose="020B0604020202020204" pitchFamily="34" charset="0"/>
              <a:cs typeface="Arial" panose="020B0604020202020204" pitchFamily="34" charset="0"/>
            </a:endParaRPr>
          </a:p>
        </p:txBody>
      </p:sp>
      <p:pic>
        <p:nvPicPr>
          <p:cNvPr id="8" name="Content Placeholder 4">
            <a:extLst>
              <a:ext uri="{FF2B5EF4-FFF2-40B4-BE49-F238E27FC236}">
                <a16:creationId xmlns:a16="http://schemas.microsoft.com/office/drawing/2014/main" id="{D2E45345-36BA-A74D-8F71-90E66C0EEF42}"/>
              </a:ext>
            </a:extLst>
          </p:cNvPr>
          <p:cNvPicPr>
            <a:picLocks noChangeAspect="1"/>
          </p:cNvPicPr>
          <p:nvPr/>
        </p:nvPicPr>
        <p:blipFill>
          <a:blip r:embed="rId3"/>
          <a:stretch>
            <a:fillRect/>
          </a:stretch>
        </p:blipFill>
        <p:spPr bwMode="auto">
          <a:xfrm>
            <a:off x="10497616" y="1340768"/>
            <a:ext cx="4032448" cy="2268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iruutu 5"/>
          <p:cNvSpPr txBox="1"/>
          <p:nvPr/>
        </p:nvSpPr>
        <p:spPr>
          <a:xfrm>
            <a:off x="1064568" y="575172"/>
            <a:ext cx="7704856" cy="1077218"/>
          </a:xfrm>
          <a:prstGeom prst="rect">
            <a:avLst/>
          </a:prstGeom>
          <a:noFill/>
        </p:spPr>
        <p:txBody>
          <a:bodyPr wrap="square" rtlCol="0">
            <a:spAutoFit/>
          </a:bodyPr>
          <a:lstStyle/>
          <a:p>
            <a:pPr algn="ctr"/>
            <a:r>
              <a:rPr lang="fi-FI" sz="3200" dirty="0">
                <a:solidFill>
                  <a:schemeClr val="accent1">
                    <a:lumMod val="75000"/>
                  </a:schemeClr>
                </a:solidFill>
                <a:latin typeface="+mn-lt"/>
                <a:cs typeface="Arial" panose="020B0604020202020204" pitchFamily="34" charset="0"/>
              </a:rPr>
              <a:t>Uudistuva lukiokoulutus vastaa tulevaisuuden </a:t>
            </a:r>
            <a:r>
              <a:rPr lang="fi-FI" sz="3200" dirty="0" smtClean="0">
                <a:solidFill>
                  <a:schemeClr val="accent1">
                    <a:lumMod val="75000"/>
                  </a:schemeClr>
                </a:solidFill>
                <a:latin typeface="+mn-lt"/>
                <a:cs typeface="Arial" panose="020B0604020202020204" pitchFamily="34" charset="0"/>
              </a:rPr>
              <a:t>haasteisiin </a:t>
            </a:r>
            <a:endParaRPr lang="fi-FI" sz="3200" dirty="0">
              <a:solidFill>
                <a:schemeClr val="accent1">
                  <a:lumMod val="75000"/>
                </a:schemeClr>
              </a:solidFill>
              <a:latin typeface="+mn-lt"/>
              <a:cs typeface="Arial" panose="020B0604020202020204" pitchFamily="34" charset="0"/>
            </a:endParaRPr>
          </a:p>
        </p:txBody>
      </p:sp>
      <p:pic>
        <p:nvPicPr>
          <p:cNvPr id="5" name="Kuv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9" y="1988840"/>
            <a:ext cx="5112568" cy="3651172"/>
          </a:xfrm>
          <a:prstGeom prst="rect">
            <a:avLst/>
          </a:prstGeom>
        </p:spPr>
      </p:pic>
    </p:spTree>
    <p:extLst>
      <p:ext uri="{BB962C8B-B14F-4D97-AF65-F5344CB8AC3E}">
        <p14:creationId xmlns:p14="http://schemas.microsoft.com/office/powerpoint/2010/main" val="871058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D2E45345-36BA-A74D-8F71-90E66C0EEF42}"/>
              </a:ext>
            </a:extLst>
          </p:cNvPr>
          <p:cNvPicPr>
            <a:picLocks noGrp="1" noChangeAspect="1"/>
          </p:cNvPicPr>
          <p:nvPr/>
        </p:nvPicPr>
        <p:blipFill>
          <a:blip r:embed="rId2"/>
          <a:stretch>
            <a:fillRect/>
          </a:stretch>
        </p:blipFill>
        <p:spPr>
          <a:xfrm>
            <a:off x="3795" y="2167648"/>
            <a:ext cx="4320480" cy="2649850"/>
          </a:xfrm>
          <a:prstGeom prst="rect">
            <a:avLst/>
          </a:prstGeom>
        </p:spPr>
      </p:pic>
      <p:sp>
        <p:nvSpPr>
          <p:cNvPr id="4" name="Rectangle 7">
            <a:extLst>
              <a:ext uri="{FF2B5EF4-FFF2-40B4-BE49-F238E27FC236}">
                <a16:creationId xmlns:a16="http://schemas.microsoft.com/office/drawing/2014/main" id="{FAE306B9-4C51-5643-9938-3FC3356EC4C5}"/>
              </a:ext>
            </a:extLst>
          </p:cNvPr>
          <p:cNvSpPr/>
          <p:nvPr/>
        </p:nvSpPr>
        <p:spPr>
          <a:xfrm>
            <a:off x="4592960" y="922639"/>
            <a:ext cx="5256584" cy="5139869"/>
          </a:xfrm>
          <a:prstGeom prst="rect">
            <a:avLst/>
          </a:prstGeom>
        </p:spPr>
        <p:txBody>
          <a:bodyPr wrap="square">
            <a:spAutoFit/>
          </a:bodyPr>
          <a:lstStyle/>
          <a:p>
            <a:endParaRPr lang="fi-FI" dirty="0" smtClean="0">
              <a:latin typeface="+mn-lt"/>
              <a:cs typeface="Arial" panose="020B0604020202020204" pitchFamily="34" charset="0"/>
            </a:endParaRPr>
          </a:p>
          <a:p>
            <a:pPr marL="342900" indent="-342900">
              <a:buFont typeface="Arial" panose="020B0604020202020204" pitchFamily="34" charset="0"/>
              <a:buChar char="•"/>
            </a:pPr>
            <a:endParaRPr lang="fi-FI" dirty="0" smtClean="0">
              <a:latin typeface="+mn-lt"/>
              <a:cs typeface="Arial" panose="020B0604020202020204" pitchFamily="34" charset="0"/>
            </a:endParaRPr>
          </a:p>
          <a:p>
            <a:endParaRPr lang="fi-FI" dirty="0">
              <a:latin typeface="+mn-lt"/>
              <a:cs typeface="Arial" panose="020B0604020202020204" pitchFamily="34" charset="0"/>
            </a:endParaRPr>
          </a:p>
          <a:p>
            <a:pPr marL="342900" indent="-342900">
              <a:buFont typeface="Arial" panose="020B0604020202020204" pitchFamily="34" charset="0"/>
              <a:buChar char="•"/>
            </a:pPr>
            <a:r>
              <a:rPr lang="fi-FI" sz="2200" dirty="0" smtClean="0">
                <a:latin typeface="+mn-lt"/>
                <a:cs typeface="Arial" panose="020B0604020202020204" pitchFamily="34" charset="0"/>
              </a:rPr>
              <a:t>Oppimäärä </a:t>
            </a:r>
            <a:r>
              <a:rPr lang="fi-FI" sz="2200" dirty="0">
                <a:latin typeface="+mn-lt"/>
                <a:cs typeface="Arial" panose="020B0604020202020204" pitchFamily="34" charset="0"/>
              </a:rPr>
              <a:t>määritellään </a:t>
            </a:r>
            <a:r>
              <a:rPr lang="fi-FI" sz="2200" dirty="0" smtClean="0">
                <a:latin typeface="+mn-lt"/>
                <a:cs typeface="Arial" panose="020B0604020202020204" pitchFamily="34" charset="0"/>
              </a:rPr>
              <a:t>opintopisteinä.</a:t>
            </a:r>
            <a:endParaRPr lang="fi-FI" sz="2200" dirty="0">
              <a:latin typeface="+mn-lt"/>
              <a:cs typeface="Arial" panose="020B0604020202020204" pitchFamily="34" charset="0"/>
            </a:endParaRPr>
          </a:p>
          <a:p>
            <a:pPr marL="342900" indent="-342900">
              <a:buFont typeface="Arial" panose="020B0604020202020204" pitchFamily="34" charset="0"/>
              <a:buChar char="•"/>
            </a:pPr>
            <a:r>
              <a:rPr lang="fi-FI" sz="2200" dirty="0">
                <a:latin typeface="+mn-lt"/>
                <a:cs typeface="Arial" panose="020B0604020202020204" pitchFamily="34" charset="0"/>
              </a:rPr>
              <a:t>N</a:t>
            </a:r>
            <a:r>
              <a:rPr lang="fi-FI" sz="2200" dirty="0" smtClean="0">
                <a:latin typeface="+mn-lt"/>
                <a:cs typeface="Arial" panose="020B0604020202020204" pitchFamily="34" charset="0"/>
              </a:rPr>
              <a:t>ykyinen </a:t>
            </a:r>
            <a:r>
              <a:rPr lang="fi-FI" sz="2200" dirty="0">
                <a:latin typeface="+mn-lt"/>
                <a:cs typeface="Arial" panose="020B0604020202020204" pitchFamily="34" charset="0"/>
              </a:rPr>
              <a:t>kurssi vastaa kahta </a:t>
            </a:r>
            <a:r>
              <a:rPr lang="fi-FI" sz="2200" dirty="0" smtClean="0">
                <a:latin typeface="+mn-lt"/>
                <a:cs typeface="Arial" panose="020B0604020202020204" pitchFamily="34" charset="0"/>
              </a:rPr>
              <a:t>opintopistettä, nuorten oppimäärä on 150 opintopistettä.</a:t>
            </a:r>
            <a:endParaRPr lang="fi-FI" sz="2200" dirty="0">
              <a:latin typeface="+mn-lt"/>
              <a:cs typeface="Arial" panose="020B0604020202020204" pitchFamily="34" charset="0"/>
            </a:endParaRPr>
          </a:p>
          <a:p>
            <a:pPr marL="342900" indent="-342900">
              <a:buFont typeface="Arial" panose="020B0604020202020204" pitchFamily="34" charset="0"/>
              <a:buChar char="•"/>
            </a:pPr>
            <a:r>
              <a:rPr lang="fi-FI" sz="2200" dirty="0" smtClean="0">
                <a:latin typeface="+mn-lt"/>
                <a:cs typeface="Arial" panose="020B0604020202020204" pitchFamily="34" charset="0"/>
              </a:rPr>
              <a:t>Laajempia oppiainerajat </a:t>
            </a:r>
            <a:r>
              <a:rPr lang="fi-FI" sz="2200" dirty="0">
                <a:latin typeface="+mn-lt"/>
                <a:cs typeface="Arial" panose="020B0604020202020204" pitchFamily="34" charset="0"/>
              </a:rPr>
              <a:t>ylittäviä </a:t>
            </a:r>
            <a:r>
              <a:rPr lang="fi-FI" sz="2200" dirty="0" smtClean="0">
                <a:latin typeface="+mn-lt"/>
                <a:cs typeface="Arial" panose="020B0604020202020204" pitchFamily="34" charset="0"/>
              </a:rPr>
              <a:t>opintojaksoja, pirstaleisuus vähenee.</a:t>
            </a:r>
          </a:p>
          <a:p>
            <a:pPr marL="342900" indent="-342900">
              <a:buFont typeface="Arial" panose="020B0604020202020204" pitchFamily="34" charset="0"/>
              <a:buChar char="•"/>
            </a:pPr>
            <a:r>
              <a:rPr lang="fi-FI" sz="2200" dirty="0" smtClean="0">
                <a:latin typeface="+mn-lt"/>
                <a:cs typeface="Arial" panose="020B0604020202020204" pitchFamily="34" charset="0"/>
              </a:rPr>
              <a:t>Koulutuksen järjestäjä päättää opintojaksoista.</a:t>
            </a:r>
          </a:p>
          <a:p>
            <a:pPr marL="342900" indent="-342900">
              <a:buFont typeface="Arial" panose="020B0604020202020204" pitchFamily="34" charset="0"/>
              <a:buChar char="•"/>
            </a:pPr>
            <a:r>
              <a:rPr lang="fi-FI" sz="2200" dirty="0">
                <a:latin typeface="+mn-lt"/>
                <a:cs typeface="Arial" panose="020B0604020202020204" pitchFamily="34" charset="0"/>
              </a:rPr>
              <a:t>Opetuksen määrä säilyy </a:t>
            </a:r>
            <a:r>
              <a:rPr lang="fi-FI" sz="2200" dirty="0" smtClean="0">
                <a:latin typeface="+mn-lt"/>
                <a:cs typeface="Arial" panose="020B0604020202020204" pitchFamily="34" charset="0"/>
              </a:rPr>
              <a:t>ennallaan.</a:t>
            </a:r>
            <a:endParaRPr lang="fi-FI" sz="2200" dirty="0">
              <a:latin typeface="+mn-lt"/>
              <a:cs typeface="Arial" panose="020B0604020202020204" pitchFamily="34" charset="0"/>
            </a:endParaRPr>
          </a:p>
          <a:p>
            <a:endParaRPr lang="fi-FI" sz="2000" dirty="0">
              <a:latin typeface="+mn-lt"/>
              <a:cs typeface="Arial" panose="020B0604020202020204" pitchFamily="34" charset="0"/>
            </a:endParaRPr>
          </a:p>
          <a:p>
            <a:endParaRPr lang="fi-FI" sz="1600" b="1" dirty="0">
              <a:latin typeface="+mn-lt"/>
              <a:cs typeface="Arial" panose="020B0604020202020204" pitchFamily="34" charset="0"/>
            </a:endParaRPr>
          </a:p>
        </p:txBody>
      </p:sp>
      <p:sp>
        <p:nvSpPr>
          <p:cNvPr id="5" name="Tekstiruutu 4"/>
          <p:cNvSpPr txBox="1"/>
          <p:nvPr/>
        </p:nvSpPr>
        <p:spPr>
          <a:xfrm>
            <a:off x="848544" y="499678"/>
            <a:ext cx="8064897" cy="584775"/>
          </a:xfrm>
          <a:prstGeom prst="rect">
            <a:avLst/>
          </a:prstGeom>
          <a:noFill/>
        </p:spPr>
        <p:txBody>
          <a:bodyPr wrap="square" rtlCol="0">
            <a:spAutoFit/>
          </a:bodyPr>
          <a:lstStyle/>
          <a:p>
            <a:pPr algn="ctr"/>
            <a:r>
              <a:rPr lang="fi-FI" sz="3200" dirty="0" smtClean="0">
                <a:solidFill>
                  <a:schemeClr val="accent1">
                    <a:lumMod val="75000"/>
                  </a:schemeClr>
                </a:solidFill>
                <a:latin typeface="+mn-lt"/>
              </a:rPr>
              <a:t>Joustava lukiokoulutuksen rakenne</a:t>
            </a:r>
            <a:endParaRPr lang="fi-FI" sz="3200" dirty="0">
              <a:solidFill>
                <a:schemeClr val="accent1">
                  <a:lumMod val="75000"/>
                </a:schemeClr>
              </a:solidFill>
              <a:latin typeface="+mn-lt"/>
            </a:endParaRPr>
          </a:p>
        </p:txBody>
      </p:sp>
    </p:spTree>
    <p:extLst>
      <p:ext uri="{BB962C8B-B14F-4D97-AF65-F5344CB8AC3E}">
        <p14:creationId xmlns:p14="http://schemas.microsoft.com/office/powerpoint/2010/main" val="1684756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488504" y="260648"/>
            <a:ext cx="8420100" cy="1143000"/>
          </a:xfrm>
        </p:spPr>
        <p:txBody>
          <a:bodyPr/>
          <a:lstStyle/>
          <a:p>
            <a:r>
              <a:rPr lang="fi-FI" sz="3200" dirty="0" smtClean="0">
                <a:solidFill>
                  <a:schemeClr val="accent1">
                    <a:lumMod val="75000"/>
                  </a:schemeClr>
                </a:solidFill>
              </a:rPr>
              <a:t>Oppimäärään sisältyvät opinnot</a:t>
            </a:r>
            <a:endParaRPr lang="fi-FI" sz="3200" dirty="0">
              <a:solidFill>
                <a:schemeClr val="accent1">
                  <a:lumMod val="75000"/>
                </a:schemeClr>
              </a:solidFill>
            </a:endParaRPr>
          </a:p>
        </p:txBody>
      </p:sp>
      <p:sp>
        <p:nvSpPr>
          <p:cNvPr id="4" name="Sisällön paikkamerkki 3"/>
          <p:cNvSpPr>
            <a:spLocks noGrp="1"/>
          </p:cNvSpPr>
          <p:nvPr>
            <p:ph idx="1"/>
          </p:nvPr>
        </p:nvSpPr>
        <p:spPr>
          <a:xfrm>
            <a:off x="344488" y="1403648"/>
            <a:ext cx="4606900" cy="4114800"/>
          </a:xfrm>
        </p:spPr>
        <p:txBody>
          <a:bodyPr/>
          <a:lstStyle/>
          <a:p>
            <a:r>
              <a:rPr lang="fi-FI" dirty="0" smtClean="0"/>
              <a:t>Valtioneuvoston asetuksella säädetään oppiaineista ja niiden laajuuksista.</a:t>
            </a:r>
          </a:p>
          <a:p>
            <a:r>
              <a:rPr lang="fi-FI" dirty="0" smtClean="0"/>
              <a:t>Opetushallitus määrää eri oppiaineitten tavoitteista ja keskeisistä sisällöistä.</a:t>
            </a:r>
          </a:p>
          <a:p>
            <a:r>
              <a:rPr lang="fi-FI" dirty="0" smtClean="0"/>
              <a:t>Temaattiset opinnot kehittävät </a:t>
            </a:r>
            <a:r>
              <a:rPr lang="fi-FI" dirty="0"/>
              <a:t/>
            </a:r>
            <a:br>
              <a:rPr lang="fi-FI" dirty="0"/>
            </a:br>
            <a:r>
              <a:rPr lang="fi-FI" dirty="0" smtClean="0"/>
              <a:t>laaja-alaista osaamista.</a:t>
            </a:r>
          </a:p>
          <a:p>
            <a:r>
              <a:rPr lang="fi-FI" dirty="0" smtClean="0"/>
              <a:t>Arviointi opintojaksokohtaista</a:t>
            </a:r>
          </a:p>
          <a:p>
            <a:pPr lvl="1"/>
            <a:r>
              <a:rPr lang="fi-FI" dirty="0" smtClean="0"/>
              <a:t>Opetushallitus antaa tarkempia määräyksiä arvioinnista.</a:t>
            </a:r>
          </a:p>
          <a:p>
            <a:pPr marL="457200" lvl="1" indent="0">
              <a:buNone/>
            </a:pPr>
            <a:endParaRPr lang="fi-FI" dirty="0" smtClean="0"/>
          </a:p>
        </p:txBody>
      </p:sp>
      <p:pic>
        <p:nvPicPr>
          <p:cNvPr id="5" name="Kuva 4"/>
          <p:cNvPicPr>
            <a:picLocks noChangeAspect="1"/>
          </p:cNvPicPr>
          <p:nvPr/>
        </p:nvPicPr>
        <p:blipFill>
          <a:blip r:embed="rId2"/>
          <a:stretch>
            <a:fillRect/>
          </a:stretch>
        </p:blipFill>
        <p:spPr>
          <a:xfrm>
            <a:off x="4951388" y="1484784"/>
            <a:ext cx="4882604" cy="2747456"/>
          </a:xfrm>
          <a:prstGeom prst="rect">
            <a:avLst/>
          </a:prstGeom>
        </p:spPr>
      </p:pic>
    </p:spTree>
    <p:extLst>
      <p:ext uri="{BB962C8B-B14F-4D97-AF65-F5344CB8AC3E}">
        <p14:creationId xmlns:p14="http://schemas.microsoft.com/office/powerpoint/2010/main" val="383321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D2E45345-36BA-A74D-8F71-90E66C0EEF42}"/>
              </a:ext>
            </a:extLst>
          </p:cNvPr>
          <p:cNvPicPr>
            <a:picLocks noGrp="1" noChangeAspect="1"/>
          </p:cNvPicPr>
          <p:nvPr>
            <p:ph idx="1"/>
          </p:nvPr>
        </p:nvPicPr>
        <p:blipFill>
          <a:blip r:embed="rId2"/>
          <a:stretch>
            <a:fillRect/>
          </a:stretch>
        </p:blipFill>
        <p:spPr>
          <a:xfrm>
            <a:off x="344488" y="332656"/>
            <a:ext cx="9063028" cy="5544616"/>
          </a:xfrm>
        </p:spPr>
      </p:pic>
      <p:sp>
        <p:nvSpPr>
          <p:cNvPr id="8" name="TextBox 3">
            <a:extLst>
              <a:ext uri="{FF2B5EF4-FFF2-40B4-BE49-F238E27FC236}">
                <a16:creationId xmlns:a16="http://schemas.microsoft.com/office/drawing/2014/main" id="{B2E4A723-6FFE-5149-9A67-83F93447B777}"/>
              </a:ext>
            </a:extLst>
          </p:cNvPr>
          <p:cNvSpPr txBox="1"/>
          <p:nvPr/>
        </p:nvSpPr>
        <p:spPr>
          <a:xfrm>
            <a:off x="5245788" y="1700808"/>
            <a:ext cx="4495821" cy="5755422"/>
          </a:xfrm>
          <a:prstGeom prst="rect">
            <a:avLst/>
          </a:prstGeom>
          <a:noFill/>
        </p:spPr>
        <p:txBody>
          <a:bodyPr wrap="square" rtlCol="0">
            <a:spAutoFit/>
          </a:bodyPr>
          <a:lstStyle/>
          <a:p>
            <a:pPr marL="342900" indent="-342900">
              <a:buFont typeface="Arial" panose="020B0604020202020204" pitchFamily="34" charset="0"/>
              <a:buChar char="•"/>
            </a:pPr>
            <a:r>
              <a:rPr lang="fi-FI" sz="2000" b="1" dirty="0" smtClean="0">
                <a:solidFill>
                  <a:schemeClr val="bg1"/>
                </a:solidFill>
                <a:latin typeface="Arial" panose="020B0604020202020204" pitchFamily="34" charset="0"/>
                <a:cs typeface="Arial" panose="020B0604020202020204" pitchFamily="34" charset="0"/>
              </a:rPr>
              <a:t>entistä laadukkaampaa koulutusta riippumatta </a:t>
            </a:r>
            <a:r>
              <a:rPr lang="fi-FI" sz="2000" b="1" dirty="0">
                <a:solidFill>
                  <a:schemeClr val="bg1"/>
                </a:solidFill>
                <a:latin typeface="Arial" panose="020B0604020202020204" pitchFamily="34" charset="0"/>
                <a:cs typeface="Arial" panose="020B0604020202020204" pitchFamily="34" charset="0"/>
              </a:rPr>
              <a:t>siitä, </a:t>
            </a:r>
            <a:r>
              <a:rPr lang="fi-FI" sz="2000" b="1" dirty="0" smtClean="0">
                <a:solidFill>
                  <a:schemeClr val="bg1"/>
                </a:solidFill>
                <a:latin typeface="Arial" panose="020B0604020202020204" pitchFamily="34" charset="0"/>
                <a:cs typeface="Arial" panose="020B0604020202020204" pitchFamily="34" charset="0"/>
              </a:rPr>
              <a:t>missä lukiossa opiskelee</a:t>
            </a:r>
          </a:p>
          <a:p>
            <a:pPr marL="342900" indent="-342900">
              <a:buFont typeface="Arial" panose="020B0604020202020204" pitchFamily="34" charset="0"/>
              <a:buChar char="•"/>
            </a:pPr>
            <a:endParaRPr lang="fi-FI"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i-FI" sz="2000" b="1" dirty="0" smtClean="0">
                <a:solidFill>
                  <a:schemeClr val="bg1"/>
                </a:solidFill>
                <a:latin typeface="Arial" panose="020B0604020202020204" pitchFamily="34" charset="0"/>
                <a:cs typeface="Arial" panose="020B0604020202020204" pitchFamily="34" charset="0"/>
              </a:rPr>
              <a:t>lisää </a:t>
            </a:r>
            <a:r>
              <a:rPr lang="fi-FI" sz="2000" b="1" dirty="0">
                <a:solidFill>
                  <a:schemeClr val="bg1"/>
                </a:solidFill>
                <a:latin typeface="Arial" panose="020B0604020202020204" pitchFamily="34" charset="0"/>
                <a:cs typeface="Arial" panose="020B0604020202020204" pitchFamily="34" charset="0"/>
              </a:rPr>
              <a:t>henkilökohtaista </a:t>
            </a:r>
            <a:r>
              <a:rPr lang="fi-FI" sz="2000" b="1" dirty="0" smtClean="0">
                <a:solidFill>
                  <a:schemeClr val="bg1"/>
                </a:solidFill>
                <a:latin typeface="Arial" panose="020B0604020202020204" pitchFamily="34" charset="0"/>
                <a:cs typeface="Arial" panose="020B0604020202020204" pitchFamily="34" charset="0"/>
              </a:rPr>
              <a:t>opinto-ohjausta</a:t>
            </a:r>
          </a:p>
          <a:p>
            <a:pPr marL="342900" indent="-342900">
              <a:buFont typeface="Arial" panose="020B0604020202020204" pitchFamily="34" charset="0"/>
              <a:buChar char="•"/>
            </a:pPr>
            <a:endParaRPr lang="fi-FI" sz="2000" b="1"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i-FI" sz="2000" b="1" dirty="0">
                <a:solidFill>
                  <a:schemeClr val="bg1"/>
                </a:solidFill>
                <a:latin typeface="Arial" panose="020B0604020202020204" pitchFamily="34" charset="0"/>
                <a:cs typeface="Arial" panose="020B0604020202020204" pitchFamily="34" charset="0"/>
              </a:rPr>
              <a:t>h</a:t>
            </a:r>
            <a:r>
              <a:rPr lang="fi-FI" sz="2000" b="1" dirty="0" smtClean="0">
                <a:solidFill>
                  <a:schemeClr val="bg1"/>
                </a:solidFill>
                <a:latin typeface="Arial" panose="020B0604020202020204" pitchFamily="34" charset="0"/>
                <a:cs typeface="Arial" panose="020B0604020202020204" pitchFamily="34" charset="0"/>
              </a:rPr>
              <a:t>enkilökohtainen opintosuunnitelma</a:t>
            </a:r>
          </a:p>
          <a:p>
            <a:pPr marL="342900" indent="-342900">
              <a:buFont typeface="Arial" panose="020B0604020202020204" pitchFamily="34" charset="0"/>
              <a:buChar char="•"/>
            </a:pPr>
            <a:endParaRPr lang="fi-FI"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i-FI" sz="2000" b="1" dirty="0" smtClean="0">
                <a:solidFill>
                  <a:schemeClr val="bg1"/>
                </a:solidFill>
                <a:latin typeface="Arial" panose="020B0604020202020204" pitchFamily="34" charset="0"/>
                <a:cs typeface="Arial" panose="020B0604020202020204" pitchFamily="34" charset="0"/>
              </a:rPr>
              <a:t>erityisopettajan tukea oppimiseen</a:t>
            </a:r>
          </a:p>
          <a:p>
            <a:endParaRPr lang="fi-FI" b="1"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i-FI" b="1" dirty="0" smtClean="0">
              <a:solidFill>
                <a:schemeClr val="bg1"/>
              </a:solidFill>
              <a:latin typeface="Arial" panose="020B0604020202020204" pitchFamily="34" charset="0"/>
              <a:cs typeface="Arial" panose="020B0604020202020204" pitchFamily="34" charset="0"/>
            </a:endParaRPr>
          </a:p>
          <a:p>
            <a:endParaRPr lang="fi-FI" sz="2800" dirty="0">
              <a:solidFill>
                <a:schemeClr val="bg1"/>
              </a:solidFill>
            </a:endParaRPr>
          </a:p>
          <a:p>
            <a:endParaRPr lang="fi-FI" sz="2800" b="1" dirty="0">
              <a:solidFill>
                <a:schemeClr val="bg1"/>
              </a:solidFill>
              <a:latin typeface="Arial" panose="020B0604020202020204" pitchFamily="34" charset="0"/>
              <a:cs typeface="Arial" panose="020B0604020202020204" pitchFamily="34" charset="0"/>
            </a:endParaRPr>
          </a:p>
          <a:p>
            <a:endParaRPr lang="fi-FI" dirty="0"/>
          </a:p>
        </p:txBody>
      </p:sp>
      <p:sp>
        <p:nvSpPr>
          <p:cNvPr id="2" name="Tekstiruutu 1"/>
          <p:cNvSpPr txBox="1"/>
          <p:nvPr/>
        </p:nvSpPr>
        <p:spPr>
          <a:xfrm>
            <a:off x="344488" y="188640"/>
            <a:ext cx="3744416" cy="2308324"/>
          </a:xfrm>
          <a:prstGeom prst="rect">
            <a:avLst/>
          </a:prstGeom>
          <a:noFill/>
          <a:ln>
            <a:noFill/>
          </a:ln>
        </p:spPr>
        <p:txBody>
          <a:bodyPr wrap="square" rtlCol="0">
            <a:spAutoFit/>
          </a:bodyPr>
          <a:lstStyle/>
          <a:p>
            <a:endParaRPr lang="fi-FI" sz="3600" b="1" dirty="0" smtClean="0">
              <a:ln w="28575">
                <a:solidFill>
                  <a:schemeClr val="tx1"/>
                </a:solidFill>
              </a:ln>
              <a:solidFill>
                <a:schemeClr val="bg1"/>
              </a:solidFill>
              <a:latin typeface="+mn-lt"/>
            </a:endParaRPr>
          </a:p>
          <a:p>
            <a:r>
              <a:rPr lang="fi-FI" sz="3600" b="1" dirty="0">
                <a:ln w="28575">
                  <a:solidFill>
                    <a:schemeClr val="accent1"/>
                  </a:solidFill>
                </a:ln>
                <a:solidFill>
                  <a:schemeClr val="bg1"/>
                </a:solidFill>
                <a:latin typeface="+mn-lt"/>
              </a:rPr>
              <a:t>T</a:t>
            </a:r>
            <a:r>
              <a:rPr lang="fi-FI" sz="3600" b="1" dirty="0" smtClean="0">
                <a:ln w="28575">
                  <a:solidFill>
                    <a:schemeClr val="accent1"/>
                  </a:solidFill>
                </a:ln>
                <a:solidFill>
                  <a:schemeClr val="bg1"/>
                </a:solidFill>
                <a:latin typeface="+mn-lt"/>
              </a:rPr>
              <a:t>ukea </a:t>
            </a:r>
            <a:r>
              <a:rPr lang="fi-FI" sz="3600" b="1" dirty="0">
                <a:ln w="28575">
                  <a:solidFill>
                    <a:schemeClr val="accent1"/>
                  </a:solidFill>
                </a:ln>
                <a:solidFill>
                  <a:schemeClr val="bg1"/>
                </a:solidFill>
                <a:latin typeface="+mn-lt"/>
              </a:rPr>
              <a:t>hyvinvointiin </a:t>
            </a:r>
            <a:r>
              <a:rPr lang="fi-FI" sz="3600" b="1" dirty="0" smtClean="0">
                <a:ln w="28575">
                  <a:solidFill>
                    <a:schemeClr val="accent1"/>
                  </a:solidFill>
                </a:ln>
                <a:solidFill>
                  <a:schemeClr val="bg1"/>
                </a:solidFill>
                <a:latin typeface="+mn-lt"/>
              </a:rPr>
              <a:t>ja oppimiseen</a:t>
            </a:r>
            <a:endParaRPr lang="fi-FI" sz="3600" b="1" dirty="0">
              <a:ln w="28575">
                <a:solidFill>
                  <a:schemeClr val="accent1"/>
                </a:solidFill>
              </a:ln>
              <a:solidFill>
                <a:schemeClr val="bg1"/>
              </a:solidFill>
              <a:latin typeface="+mn-lt"/>
            </a:endParaRPr>
          </a:p>
        </p:txBody>
      </p:sp>
      <p:sp>
        <p:nvSpPr>
          <p:cNvPr id="3" name="Tekstiruutu 2"/>
          <p:cNvSpPr txBox="1"/>
          <p:nvPr/>
        </p:nvSpPr>
        <p:spPr>
          <a:xfrm>
            <a:off x="4664968" y="1111969"/>
            <a:ext cx="4575291" cy="461665"/>
          </a:xfrm>
          <a:prstGeom prst="rect">
            <a:avLst/>
          </a:prstGeom>
          <a:noFill/>
        </p:spPr>
        <p:txBody>
          <a:bodyPr wrap="none" rtlCol="0">
            <a:spAutoFit/>
          </a:bodyPr>
          <a:lstStyle/>
          <a:p>
            <a:r>
              <a:rPr lang="fi-FI" b="1" dirty="0" smtClean="0">
                <a:solidFill>
                  <a:schemeClr val="bg1"/>
                </a:solidFill>
              </a:rPr>
              <a:t>Opiskelijalle mahdollisuuksia:</a:t>
            </a:r>
            <a:endParaRPr lang="fi-FI" b="1" dirty="0">
              <a:solidFill>
                <a:schemeClr val="bg1"/>
              </a:solidFill>
            </a:endParaRPr>
          </a:p>
        </p:txBody>
      </p:sp>
    </p:spTree>
    <p:extLst>
      <p:ext uri="{BB962C8B-B14F-4D97-AF65-F5344CB8AC3E}">
        <p14:creationId xmlns:p14="http://schemas.microsoft.com/office/powerpoint/2010/main" val="12290618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KM_suomi_ruotsi">
  <a:themeElements>
    <a:clrScheme name="Mukautettu 26112015">
      <a:dk1>
        <a:srgbClr val="000000"/>
      </a:dk1>
      <a:lt1>
        <a:srgbClr val="FFFFFF"/>
      </a:lt1>
      <a:dk2>
        <a:srgbClr val="000000"/>
      </a:dk2>
      <a:lt2>
        <a:srgbClr val="808080"/>
      </a:lt2>
      <a:accent1>
        <a:srgbClr val="70A489"/>
      </a:accent1>
      <a:accent2>
        <a:srgbClr val="FC4C02"/>
      </a:accent2>
      <a:accent3>
        <a:srgbClr val="009CDE"/>
      </a:accent3>
      <a:accent4>
        <a:srgbClr val="9B26B6"/>
      </a:accent4>
      <a:accent5>
        <a:srgbClr val="FFCD00"/>
      </a:accent5>
      <a:accent6>
        <a:srgbClr val="78BE20"/>
      </a:accent6>
      <a:hlink>
        <a:srgbClr val="70A489"/>
      </a:hlink>
      <a:folHlink>
        <a:srgbClr val="004D3B"/>
      </a:folHlink>
    </a:clrScheme>
    <a:fontScheme name="OKM_vihreä suomi ruotsi">
      <a:majorFont>
        <a:latin typeface="Akzidenz Grotesk BE"/>
        <a:ea typeface="ＭＳ Ｐゴシック"/>
        <a:cs typeface=""/>
      </a:majorFont>
      <a:minorFont>
        <a:latin typeface="Akzidenz Grotesk BE M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altLang="fi-FI"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altLang="fi-FI"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OKM_vihreä suomi ruots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KM_vihreä suomi ruots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KM_vihreä suomi ruots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KM_vihreä suomi ruots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KM_vihreä suomi ruots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KM_vihreä suomi ruots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KM_vihreä suomi ruotsi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KM_vihreä suomi ruots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KM_vihreä suomi ruots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KM_vihreä suomi ruots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KM_vihreä suomi ruots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KM_vihreä suomi ruots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OKM_suomi_ruotsi</Template>
  <TotalTime>30377</TotalTime>
  <Words>806</Words>
  <Application>Microsoft Office PowerPoint</Application>
  <PresentationFormat>A4-paperi (210 x 297 mm)</PresentationFormat>
  <Paragraphs>198</Paragraphs>
  <Slides>25</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25</vt:i4>
      </vt:variant>
    </vt:vector>
  </HeadingPairs>
  <TitlesOfParts>
    <vt:vector size="31" baseType="lpstr">
      <vt:lpstr>ＭＳ Ｐゴシック</vt:lpstr>
      <vt:lpstr>Akzidenz Grotesk BE</vt:lpstr>
      <vt:lpstr>Akzidenz Grotesk BE Md</vt:lpstr>
      <vt:lpstr>Arial</vt:lpstr>
      <vt:lpstr>Courier New</vt:lpstr>
      <vt:lpstr>OKM_suomi_ruotsi</vt:lpstr>
      <vt:lpstr>Uusi lukio tukee ja innostaa! </vt:lpstr>
      <vt:lpstr>Koulutusta kehitetään kokonaisuutena</vt:lpstr>
      <vt:lpstr>Lukioselvitys 2017: Uudistuksen tarve</vt:lpstr>
      <vt:lpstr>Uusi lukio</vt:lpstr>
      <vt:lpstr>PowerPoint-esitys</vt:lpstr>
      <vt:lpstr>PowerPoint-esitys</vt:lpstr>
      <vt:lpstr>PowerPoint-esitys</vt:lpstr>
      <vt:lpstr>Oppimäärään sisältyvät opinnot</vt:lpstr>
      <vt:lpstr>PowerPoint-esitys</vt:lpstr>
      <vt:lpstr>PowerPoint-esitys</vt:lpstr>
      <vt:lpstr>PowerPoint-esitys</vt:lpstr>
      <vt:lpstr>Lukioasetus </vt:lpstr>
      <vt:lpstr>PowerPoint-esitys</vt:lpstr>
      <vt:lpstr> Lukiolaki tiivistää lukioiden ja korkeakoulujen yhteistyötä</vt:lpstr>
      <vt:lpstr>Korkeakoulut sopineet yhteistyöstä</vt:lpstr>
      <vt:lpstr>Ministeriö tukee yhteistyön ja toimintamallien kehittämistä</vt:lpstr>
      <vt:lpstr>Erityisavustukset korkeakouluille opettajankoulutuksen kehittämishankkeisiin</vt:lpstr>
      <vt:lpstr>Lukioiden ja korkeakoulujen yhteistyöryhmä</vt:lpstr>
      <vt:lpstr>PowerPoint-esitys</vt:lpstr>
      <vt:lpstr>PowerPoint-esitys</vt:lpstr>
      <vt:lpstr>Ylioppilastutkinnon kehittäminen</vt:lpstr>
      <vt:lpstr>Ylioppilastutkinto vahvistamaan lukiolaisten saamaa yleissivistystä </vt:lpstr>
      <vt:lpstr>Kokelaiden asemaa parannetaan  ja joustavoitetaan tutkintoa purkamalla normeja </vt:lpstr>
      <vt:lpstr>Englanninkielinen YO-tutkinto tukee koulutuksen kansainvälisyyttä</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Ojanen Juha</dc:creator>
  <cp:lastModifiedBy>Klubnitskina Evgenia (OKM)</cp:lastModifiedBy>
  <cp:revision>109</cp:revision>
  <cp:lastPrinted>2018-08-15T09:54:42Z</cp:lastPrinted>
  <dcterms:created xsi:type="dcterms:W3CDTF">2018-04-10T07:58:40Z</dcterms:created>
  <dcterms:modified xsi:type="dcterms:W3CDTF">2018-11-02T12:12:20Z</dcterms:modified>
</cp:coreProperties>
</file>